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1"/>
  </p:sldMasterIdLst>
  <p:notesMasterIdLst>
    <p:notesMasterId r:id="rId30"/>
  </p:notesMasterIdLst>
  <p:handoutMasterIdLst>
    <p:handoutMasterId r:id="rId31"/>
  </p:handoutMasterIdLst>
  <p:sldIdLst>
    <p:sldId id="257" r:id="rId2"/>
    <p:sldId id="271" r:id="rId3"/>
    <p:sldId id="272" r:id="rId4"/>
    <p:sldId id="275" r:id="rId5"/>
    <p:sldId id="276" r:id="rId6"/>
    <p:sldId id="277" r:id="rId7"/>
    <p:sldId id="279" r:id="rId8"/>
    <p:sldId id="280" r:id="rId9"/>
    <p:sldId id="330" r:id="rId10"/>
    <p:sldId id="282" r:id="rId11"/>
    <p:sldId id="283" r:id="rId12"/>
    <p:sldId id="284" r:id="rId13"/>
    <p:sldId id="285" r:id="rId14"/>
    <p:sldId id="286" r:id="rId15"/>
    <p:sldId id="287" r:id="rId16"/>
    <p:sldId id="333" r:id="rId17"/>
    <p:sldId id="290" r:id="rId18"/>
    <p:sldId id="291" r:id="rId19"/>
    <p:sldId id="334" r:id="rId20"/>
    <p:sldId id="335" r:id="rId21"/>
    <p:sldId id="307" r:id="rId22"/>
    <p:sldId id="324" r:id="rId23"/>
    <p:sldId id="325" r:id="rId24"/>
    <p:sldId id="326" r:id="rId25"/>
    <p:sldId id="327" r:id="rId26"/>
    <p:sldId id="301" r:id="rId27"/>
    <p:sldId id="302" r:id="rId28"/>
    <p:sldId id="29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FFCC"/>
    <a:srgbClr val="FF99FF"/>
    <a:srgbClr val="CC00FF"/>
    <a:srgbClr val="CC66FF"/>
    <a:srgbClr val="FFF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504" autoAdjust="0"/>
  </p:normalViewPr>
  <p:slideViewPr>
    <p:cSldViewPr>
      <p:cViewPr varScale="1">
        <p:scale>
          <a:sx n="53" d="100"/>
          <a:sy n="53" d="100"/>
        </p:scale>
        <p:origin x="944"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4D2B594-4B57-4DCF-9ADA-131A2F18A075}" type="datetimeFigureOut">
              <a:rPr lang="en-US" smtClean="0"/>
              <a:t>10/19/2019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894B47-D749-4944-9C93-E433E15916A5}" type="slidenum">
              <a:rPr lang="en-US" smtClean="0"/>
              <a:t>‹#›</a:t>
            </a:fld>
            <a:endParaRPr lang="en-US"/>
          </a:p>
        </p:txBody>
      </p:sp>
    </p:spTree>
    <p:extLst>
      <p:ext uri="{BB962C8B-B14F-4D97-AF65-F5344CB8AC3E}">
        <p14:creationId xmlns:p14="http://schemas.microsoft.com/office/powerpoint/2010/main" val="2455557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D347EF-77E8-4581-BF72-FB0454CD3EC3}" type="datetimeFigureOut">
              <a:rPr lang="en-US" smtClean="0"/>
              <a:pPr/>
              <a:t>10/19/2019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A1D713-B551-40CD-B1A1-6F7ACAACFDEC}" type="slidenum">
              <a:rPr lang="en-US" smtClean="0"/>
              <a:pPr/>
              <a:t>‹#›</a:t>
            </a:fld>
            <a:endParaRPr lang="en-US"/>
          </a:p>
        </p:txBody>
      </p:sp>
    </p:spTree>
    <p:extLst>
      <p:ext uri="{BB962C8B-B14F-4D97-AF65-F5344CB8AC3E}">
        <p14:creationId xmlns:p14="http://schemas.microsoft.com/office/powerpoint/2010/main" val="688856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Solidarity </a:t>
            </a:r>
            <a:r>
              <a:rPr lang="en-US" sz="1200" dirty="0"/>
              <a:t>is about building a deep sense of shared identity and a code of conduct for community developers.</a:t>
            </a:r>
          </a:p>
          <a:p>
            <a:r>
              <a:rPr lang="en-US" sz="1200" b="1" dirty="0"/>
              <a:t>Agency is </a:t>
            </a:r>
            <a:r>
              <a:rPr lang="en-US" sz="1200" dirty="0"/>
              <a:t>“the capacity to intervene in the world, or to refrain from intervention, with the effect of influencing a process or the state of affairs”</a:t>
            </a:r>
          </a:p>
          <a:p>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3</a:t>
            </a:fld>
            <a:endParaRPr lang="en-US"/>
          </a:p>
        </p:txBody>
      </p:sp>
    </p:spTree>
    <p:extLst>
      <p:ext uri="{BB962C8B-B14F-4D97-AF65-F5344CB8AC3E}">
        <p14:creationId xmlns:p14="http://schemas.microsoft.com/office/powerpoint/2010/main" val="3121544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US" sz="1200" b="1" kern="1200" baseline="0" dirty="0">
                <a:solidFill>
                  <a:schemeClr val="tx1"/>
                </a:solidFill>
                <a:latin typeface="+mn-lt"/>
                <a:ea typeface="+mn-ea"/>
                <a:cs typeface="+mn-cs"/>
              </a:rPr>
              <a:t>Needs-based community</a:t>
            </a:r>
          </a:p>
          <a:p>
            <a:pPr algn="just"/>
            <a:r>
              <a:rPr lang="en-US" sz="1200" b="1" kern="1200" baseline="0" dirty="0">
                <a:solidFill>
                  <a:schemeClr val="tx1"/>
                </a:solidFill>
                <a:latin typeface="+mn-lt"/>
                <a:ea typeface="+mn-ea"/>
                <a:cs typeface="+mn-cs"/>
              </a:rPr>
              <a:t>development</a:t>
            </a:r>
          </a:p>
          <a:p>
            <a:pPr algn="just"/>
            <a:r>
              <a:rPr lang="en-US" sz="1200" kern="1200" baseline="0" dirty="0">
                <a:solidFill>
                  <a:schemeClr val="tx1"/>
                </a:solidFill>
                <a:latin typeface="+mn-lt"/>
                <a:ea typeface="+mn-ea"/>
                <a:cs typeface="+mn-cs"/>
              </a:rPr>
              <a:t>There are two primary methods of approaching community development. The conventional or traditional approach is to identify the issues, problems, and needs of a community. In many low-income neighborhoods, it is easy to point to problems – vacant and abandoned houses, boarded-up store fronts, empty lots filled with trash, and countless others. By focusing on problems, community residents tend to concentrate only on what is missing in</a:t>
            </a:r>
          </a:p>
          <a:p>
            <a:pPr algn="just"/>
            <a:r>
              <a:rPr lang="en-US" sz="1200" kern="1200" baseline="0" dirty="0">
                <a:solidFill>
                  <a:schemeClr val="tx1"/>
                </a:solidFill>
                <a:latin typeface="+mn-lt"/>
                <a:ea typeface="+mn-ea"/>
                <a:cs typeface="+mn-cs"/>
              </a:rPr>
              <a:t>a community. For example, a neighborhood may point to problems such as high unemployment rates or lack of shopping opportunities and identify the need for more jobs and businesses. If community residents focus only on trying to fix the problems that they see, they may miss or ignore the causes of these</a:t>
            </a:r>
          </a:p>
          <a:p>
            <a:pPr algn="just"/>
            <a:r>
              <a:rPr lang="en-US" sz="1200" kern="1200" baseline="0" dirty="0">
                <a:solidFill>
                  <a:schemeClr val="tx1"/>
                </a:solidFill>
                <a:latin typeface="+mn-lt"/>
                <a:ea typeface="+mn-ea"/>
                <a:cs typeface="+mn-cs"/>
              </a:rPr>
              <a:t>problems. Many of the problems identified, like poverty or unemployment, are issues too large for one community</a:t>
            </a:r>
          </a:p>
          <a:p>
            <a:pPr algn="just"/>
            <a:r>
              <a:rPr lang="en-US" sz="1200" kern="1200" baseline="0" dirty="0">
                <a:solidFill>
                  <a:schemeClr val="tx1"/>
                </a:solidFill>
                <a:latin typeface="+mn-lt"/>
                <a:ea typeface="+mn-ea"/>
                <a:cs typeface="+mn-cs"/>
              </a:rPr>
              <a:t>to solve by itself. By focusing on the causes of problems, community residents may end up wringing their hands or giving up because of the overwhelming nature of the causes. This approach can create unreasonable expectations that may lead to disappointment and failure over time. In addition, this approach can point to so many problems and needs that people feel overwhelmed, and, therefore, nothing is done. Figure 3.1 provides an example of a</a:t>
            </a:r>
          </a:p>
          <a:p>
            <a:pPr algn="just"/>
            <a:r>
              <a:rPr lang="en-US" sz="1200" kern="1200" baseline="0" dirty="0">
                <a:solidFill>
                  <a:schemeClr val="tx1"/>
                </a:solidFill>
                <a:latin typeface="+mn-lt"/>
                <a:ea typeface="+mn-ea"/>
                <a:cs typeface="+mn-cs"/>
              </a:rPr>
              <a:t>community needs map which outlines problems within a community. This map illustrates numerous problems, many of which are difficult to resolve by any one community, neighborhood, or organization.</a:t>
            </a:r>
          </a:p>
          <a:p>
            <a:pPr algn="just"/>
            <a:r>
              <a:rPr lang="en-US" sz="1200" b="1" kern="1200" baseline="0" dirty="0">
                <a:solidFill>
                  <a:schemeClr val="tx1"/>
                </a:solidFill>
                <a:latin typeface="+mn-lt"/>
                <a:ea typeface="+mn-ea"/>
                <a:cs typeface="+mn-cs"/>
              </a:rPr>
              <a:t>Asset-based community</a:t>
            </a:r>
          </a:p>
          <a:p>
            <a:pPr algn="just"/>
            <a:r>
              <a:rPr lang="en-US" sz="1200" b="1" kern="1200" baseline="0" dirty="0">
                <a:solidFill>
                  <a:schemeClr val="tx1"/>
                </a:solidFill>
                <a:latin typeface="+mn-lt"/>
                <a:ea typeface="+mn-ea"/>
                <a:cs typeface="+mn-cs"/>
              </a:rPr>
              <a:t>development</a:t>
            </a:r>
          </a:p>
          <a:p>
            <a:r>
              <a:rPr lang="en-US" sz="1200" kern="1200" baseline="0" dirty="0">
                <a:solidFill>
                  <a:schemeClr val="tx1"/>
                </a:solidFill>
                <a:latin typeface="+mn-lt"/>
                <a:ea typeface="+mn-ea"/>
                <a:cs typeface="+mn-cs"/>
              </a:rPr>
              <a:t>An alternative approach is asset-based community development. One could argue that this approach is the reverse of the conventional approach. The idea is to build capacity within a community – to build and strengthen a community’s assets. In contrast to focusing on problems and needs, this alternative approach focuses on a community’s strengths and assets. This asset-based approach is focused on a community’s capacity rather than on its deficits. For instance, rather than focusing on missing small businesses, this approach would focus on existing small businesses and their success. Further, by focusing on its assets, the community as a whole will see its</a:t>
            </a:r>
          </a:p>
          <a:p>
            <a:r>
              <a:rPr lang="en-US" sz="1200" kern="1200" baseline="0" dirty="0">
                <a:solidFill>
                  <a:schemeClr val="tx1"/>
                </a:solidFill>
                <a:latin typeface="+mn-lt"/>
                <a:ea typeface="+mn-ea"/>
                <a:cs typeface="+mn-cs"/>
              </a:rPr>
              <a:t>positive aspects (such as community gardens, a mentoring program, and the many skills of its residents)</a:t>
            </a:r>
          </a:p>
          <a:p>
            <a:r>
              <a:rPr lang="en-US" sz="1200" kern="1200" baseline="0" dirty="0">
                <a:solidFill>
                  <a:schemeClr val="tx1"/>
                </a:solidFill>
                <a:latin typeface="+mn-lt"/>
                <a:ea typeface="+mn-ea"/>
                <a:cs typeface="+mn-cs"/>
              </a:rPr>
              <a:t>and can then work on developing these assets even more. By implication, concentrating on community</a:t>
            </a:r>
          </a:p>
          <a:p>
            <a:r>
              <a:rPr lang="en-US" sz="1200" kern="1200" baseline="0" dirty="0">
                <a:solidFill>
                  <a:schemeClr val="tx1"/>
                </a:solidFill>
                <a:latin typeface="+mn-lt"/>
                <a:ea typeface="+mn-ea"/>
                <a:cs typeface="+mn-cs"/>
              </a:rPr>
              <a:t>assets will create a snowball effect that will influence other areas within a community such as its needs and</a:t>
            </a:r>
          </a:p>
          <a:p>
            <a:r>
              <a:rPr lang="en-US" sz="1200" kern="1200" baseline="0" dirty="0">
                <a:solidFill>
                  <a:schemeClr val="tx1"/>
                </a:solidFill>
                <a:latin typeface="+mn-lt"/>
                <a:ea typeface="+mn-ea"/>
                <a:cs typeface="+mn-cs"/>
              </a:rPr>
              <a:t>problems. This alternative approach does not ignore the problems within a community, but focuses first</a:t>
            </a:r>
          </a:p>
          <a:p>
            <a:r>
              <a:rPr lang="en-US" sz="1200" kern="1200" baseline="0" dirty="0">
                <a:solidFill>
                  <a:schemeClr val="tx1"/>
                </a:solidFill>
                <a:latin typeface="+mn-lt"/>
                <a:ea typeface="+mn-ea"/>
                <a:cs typeface="+mn-cs"/>
              </a:rPr>
              <a:t>on its strengths and small triumphs in order to provide a positive perspective of the community rather than a discouraging one. Figure 3.2 shows an example of the “mapped” assets within a community and the capacities of its individuals, associations, and institutions. The assets map underscores the potential for community development because it is starting from a positive base rather than from a base rooted in problems. Chapter 10 provides additional information about the process of asset mapping.</a:t>
            </a:r>
          </a:p>
          <a:p>
            <a:pPr algn="just"/>
            <a:endParaRPr lang="en-US" sz="1200" kern="1200" baseline="0" dirty="0">
              <a:solidFill>
                <a:schemeClr val="tx1"/>
              </a:solidFill>
              <a:latin typeface="+mn-lt"/>
              <a:ea typeface="+mn-ea"/>
              <a:cs typeface="+mn-cs"/>
            </a:endParaRPr>
          </a:p>
          <a:p>
            <a:pPr algn="just"/>
            <a:endParaRPr lang="en-US" dirty="0"/>
          </a:p>
        </p:txBody>
      </p:sp>
      <p:sp>
        <p:nvSpPr>
          <p:cNvPr id="4" name="Slide Number Placeholder 3"/>
          <p:cNvSpPr>
            <a:spLocks noGrp="1"/>
          </p:cNvSpPr>
          <p:nvPr>
            <p:ph type="sldNum" sz="quarter" idx="10"/>
          </p:nvPr>
        </p:nvSpPr>
        <p:spPr/>
        <p:txBody>
          <a:bodyPr/>
          <a:lstStyle/>
          <a:p>
            <a:fld id="{5FCCE4B3-BF21-421A-95B0-E086936D720B}"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US" sz="1200" b="1" kern="1200" baseline="0" dirty="0">
                <a:solidFill>
                  <a:schemeClr val="tx1"/>
                </a:solidFill>
                <a:latin typeface="+mn-lt"/>
                <a:ea typeface="+mn-ea"/>
                <a:cs typeface="+mn-cs"/>
              </a:rPr>
              <a:t>Needs-based community</a:t>
            </a:r>
          </a:p>
          <a:p>
            <a:pPr algn="just"/>
            <a:r>
              <a:rPr lang="en-US" sz="1200" b="1" kern="1200" baseline="0" dirty="0">
                <a:solidFill>
                  <a:schemeClr val="tx1"/>
                </a:solidFill>
                <a:latin typeface="+mn-lt"/>
                <a:ea typeface="+mn-ea"/>
                <a:cs typeface="+mn-cs"/>
              </a:rPr>
              <a:t>development</a:t>
            </a:r>
          </a:p>
          <a:p>
            <a:pPr algn="just"/>
            <a:r>
              <a:rPr lang="en-US" sz="1200" kern="1200" baseline="0" dirty="0">
                <a:solidFill>
                  <a:schemeClr val="tx1"/>
                </a:solidFill>
                <a:latin typeface="+mn-lt"/>
                <a:ea typeface="+mn-ea"/>
                <a:cs typeface="+mn-cs"/>
              </a:rPr>
              <a:t>There are two primary methods of approaching community development. The conventional or traditional approach is to identify the issues, problems, and needs of a community. In many low-income neighborhoods, it is easy to point to problems – vacant and abandoned houses, boarded-up store fronts, empty lots filled with trash, and countless others. By focusing on problems, community residents tend to concentrate only on what is missing in</a:t>
            </a:r>
          </a:p>
          <a:p>
            <a:pPr algn="just"/>
            <a:r>
              <a:rPr lang="en-US" sz="1200" kern="1200" baseline="0" dirty="0">
                <a:solidFill>
                  <a:schemeClr val="tx1"/>
                </a:solidFill>
                <a:latin typeface="+mn-lt"/>
                <a:ea typeface="+mn-ea"/>
                <a:cs typeface="+mn-cs"/>
              </a:rPr>
              <a:t>a community. For example, a neighborhood may point to problems such as high unemployment rates or lack of shopping opportunities and identify the need for more jobs and businesses. If community residents focus only on trying to fix the problems that they see, they may miss or ignore the causes of these</a:t>
            </a:r>
          </a:p>
          <a:p>
            <a:pPr algn="just"/>
            <a:r>
              <a:rPr lang="en-US" sz="1200" kern="1200" baseline="0" dirty="0">
                <a:solidFill>
                  <a:schemeClr val="tx1"/>
                </a:solidFill>
                <a:latin typeface="+mn-lt"/>
                <a:ea typeface="+mn-ea"/>
                <a:cs typeface="+mn-cs"/>
              </a:rPr>
              <a:t>problems. Many of the problems identified, like poverty or unemployment, are issues too large for one community</a:t>
            </a:r>
          </a:p>
          <a:p>
            <a:pPr algn="just"/>
            <a:r>
              <a:rPr lang="en-US" sz="1200" kern="1200" baseline="0" dirty="0">
                <a:solidFill>
                  <a:schemeClr val="tx1"/>
                </a:solidFill>
                <a:latin typeface="+mn-lt"/>
                <a:ea typeface="+mn-ea"/>
                <a:cs typeface="+mn-cs"/>
              </a:rPr>
              <a:t>to solve by itself. By focusing on the causes of problems, community residents may end up wringing their hands or giving up because of the overwhelming nature of the causes. This approach can create unreasonable expectations that may lead to disappointment and failure over time. In addition, this approach can point to so many problems and needs that people feel overwhelmed, and, therefore, nothing is done. Figure 3.1 provides an example of a</a:t>
            </a:r>
          </a:p>
          <a:p>
            <a:pPr algn="just"/>
            <a:r>
              <a:rPr lang="en-US" sz="1200" kern="1200" baseline="0" dirty="0">
                <a:solidFill>
                  <a:schemeClr val="tx1"/>
                </a:solidFill>
                <a:latin typeface="+mn-lt"/>
                <a:ea typeface="+mn-ea"/>
                <a:cs typeface="+mn-cs"/>
              </a:rPr>
              <a:t>community needs map which outlines problems within a community. This map illustrates numerous problems, many of which are difficult to resolve by any one community, neighborhood, or organization.</a:t>
            </a:r>
          </a:p>
          <a:p>
            <a:pPr algn="just"/>
            <a:r>
              <a:rPr lang="en-US" sz="1200" b="1" kern="1200" baseline="0" dirty="0">
                <a:solidFill>
                  <a:schemeClr val="tx1"/>
                </a:solidFill>
                <a:latin typeface="+mn-lt"/>
                <a:ea typeface="+mn-ea"/>
                <a:cs typeface="+mn-cs"/>
              </a:rPr>
              <a:t>Asset-based community</a:t>
            </a:r>
          </a:p>
          <a:p>
            <a:pPr algn="just"/>
            <a:r>
              <a:rPr lang="en-US" sz="1200" b="1" kern="1200" baseline="0" dirty="0">
                <a:solidFill>
                  <a:schemeClr val="tx1"/>
                </a:solidFill>
                <a:latin typeface="+mn-lt"/>
                <a:ea typeface="+mn-ea"/>
                <a:cs typeface="+mn-cs"/>
              </a:rPr>
              <a:t>development</a:t>
            </a:r>
          </a:p>
          <a:p>
            <a:r>
              <a:rPr lang="en-US" sz="1200" kern="1200" baseline="0" dirty="0">
                <a:solidFill>
                  <a:schemeClr val="tx1"/>
                </a:solidFill>
                <a:latin typeface="+mn-lt"/>
                <a:ea typeface="+mn-ea"/>
                <a:cs typeface="+mn-cs"/>
              </a:rPr>
              <a:t>An alternative approach is asset-based community development. One could argue that this approach is the reverse of the conventional approach. The idea is to build capacity within a community – to build and strengthen a community’s assets. In contrast to focusing on problems and needs, this alternative approach focuses on a community’s strengths and assets. This asset-based approach is focused on a community’s capacity rather than on its deficits. For instance, rather than focusing on missing small businesses, this approach would focus on existing small businesses and their success. Further, by focusing on its assets, the community as a whole will see its</a:t>
            </a:r>
          </a:p>
          <a:p>
            <a:r>
              <a:rPr lang="en-US" sz="1200" kern="1200" baseline="0" dirty="0">
                <a:solidFill>
                  <a:schemeClr val="tx1"/>
                </a:solidFill>
                <a:latin typeface="+mn-lt"/>
                <a:ea typeface="+mn-ea"/>
                <a:cs typeface="+mn-cs"/>
              </a:rPr>
              <a:t>positive aspects (such as community gardens, a mentoring program, and the many skills of its residents)</a:t>
            </a:r>
          </a:p>
          <a:p>
            <a:r>
              <a:rPr lang="en-US" sz="1200" kern="1200" baseline="0" dirty="0">
                <a:solidFill>
                  <a:schemeClr val="tx1"/>
                </a:solidFill>
                <a:latin typeface="+mn-lt"/>
                <a:ea typeface="+mn-ea"/>
                <a:cs typeface="+mn-cs"/>
              </a:rPr>
              <a:t>and can then work on developing these assets even more. By implication, concentrating on community</a:t>
            </a:r>
          </a:p>
          <a:p>
            <a:r>
              <a:rPr lang="en-US" sz="1200" kern="1200" baseline="0" dirty="0">
                <a:solidFill>
                  <a:schemeClr val="tx1"/>
                </a:solidFill>
                <a:latin typeface="+mn-lt"/>
                <a:ea typeface="+mn-ea"/>
                <a:cs typeface="+mn-cs"/>
              </a:rPr>
              <a:t>assets will create a snowball effect that will influence other areas within a community such as its needs and</a:t>
            </a:r>
          </a:p>
          <a:p>
            <a:r>
              <a:rPr lang="en-US" sz="1200" kern="1200" baseline="0" dirty="0">
                <a:solidFill>
                  <a:schemeClr val="tx1"/>
                </a:solidFill>
                <a:latin typeface="+mn-lt"/>
                <a:ea typeface="+mn-ea"/>
                <a:cs typeface="+mn-cs"/>
              </a:rPr>
              <a:t>problems. This alternative approach does not ignore the problems within a community, but focuses first</a:t>
            </a:r>
          </a:p>
          <a:p>
            <a:r>
              <a:rPr lang="en-US" sz="1200" kern="1200" baseline="0" dirty="0">
                <a:solidFill>
                  <a:schemeClr val="tx1"/>
                </a:solidFill>
                <a:latin typeface="+mn-lt"/>
                <a:ea typeface="+mn-ea"/>
                <a:cs typeface="+mn-cs"/>
              </a:rPr>
              <a:t>on its strengths and small triumphs in order to provide a positive perspective of the community rather than a discouraging one. Figure 3.2 shows an example of the “mapped” assets within a community and the capacities of its individuals, associations, and institutions. The assets map underscores the potential for community development because it is starting from a positive base rather than from a base rooted in problems. Chapter 10 provides additional information about the process of asset mapping.</a:t>
            </a:r>
          </a:p>
          <a:p>
            <a:pPr algn="just"/>
            <a:endParaRPr lang="en-US" sz="1200" kern="1200" baseline="0" dirty="0">
              <a:solidFill>
                <a:schemeClr val="tx1"/>
              </a:solidFill>
              <a:latin typeface="+mn-lt"/>
              <a:ea typeface="+mn-ea"/>
              <a:cs typeface="+mn-cs"/>
            </a:endParaRPr>
          </a:p>
          <a:p>
            <a:pPr algn="just"/>
            <a:endParaRPr lang="en-US" dirty="0"/>
          </a:p>
        </p:txBody>
      </p:sp>
      <p:sp>
        <p:nvSpPr>
          <p:cNvPr id="4" name="Slide Number Placeholder 3"/>
          <p:cNvSpPr>
            <a:spLocks noGrp="1"/>
          </p:cNvSpPr>
          <p:nvPr>
            <p:ph type="sldNum" sz="quarter" idx="10"/>
          </p:nvPr>
        </p:nvSpPr>
        <p:spPr/>
        <p:txBody>
          <a:bodyPr/>
          <a:lstStyle/>
          <a:p>
            <a:fld id="{5FCCE4B3-BF21-421A-95B0-E086936D720B}" type="slidenum">
              <a:rPr lang="en-US" smtClean="0"/>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1" i="1" kern="1200" baseline="0" dirty="0">
                <a:solidFill>
                  <a:schemeClr val="tx1"/>
                </a:solidFill>
                <a:latin typeface="+mn-lt"/>
                <a:ea typeface="+mn-ea"/>
                <a:cs typeface="+mn-cs"/>
              </a:rPr>
              <a:t>The process of asset-based community development:</a:t>
            </a:r>
          </a:p>
          <a:p>
            <a:r>
              <a:rPr lang="en-US" sz="1200" kern="1200" baseline="0" dirty="0">
                <a:solidFill>
                  <a:schemeClr val="tx1"/>
                </a:solidFill>
                <a:latin typeface="+mn-lt"/>
                <a:ea typeface="+mn-ea"/>
                <a:cs typeface="+mn-cs"/>
              </a:rPr>
              <a:t>This process can be illustrated a community development process with four main steps.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baseline="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sz="1200" i="1" kern="1200" baseline="0" dirty="0">
                <a:solidFill>
                  <a:schemeClr val="tx1"/>
                </a:solidFill>
                <a:latin typeface="+mn-lt"/>
                <a:ea typeface="+mn-ea"/>
                <a:cs typeface="+mn-cs"/>
              </a:rPr>
              <a:t>Community organizing</a:t>
            </a:r>
          </a:p>
          <a:p>
            <a:r>
              <a:rPr lang="en-US" sz="1200" kern="1200" baseline="0" dirty="0">
                <a:solidFill>
                  <a:schemeClr val="tx1"/>
                </a:solidFill>
                <a:latin typeface="+mn-lt"/>
                <a:ea typeface="+mn-ea"/>
                <a:cs typeface="+mn-cs"/>
              </a:rPr>
              <a:t>Community organizing focuses on mobilizing people within a specific neighborhood or community. It is distinct from other forms of organizing because of its focus on communities of place rather than communities of interest.</a:t>
            </a:r>
          </a:p>
          <a:p>
            <a:r>
              <a:rPr lang="en-US" sz="1200" i="1" kern="1200" baseline="0" dirty="0">
                <a:solidFill>
                  <a:schemeClr val="tx1"/>
                </a:solidFill>
                <a:latin typeface="+mn-lt"/>
                <a:ea typeface="+mn-ea"/>
                <a:cs typeface="+mn-cs"/>
              </a:rPr>
              <a:t>2. Visioning</a:t>
            </a:r>
          </a:p>
          <a:p>
            <a:r>
              <a:rPr lang="en-US" sz="1200" kern="1200" baseline="0" dirty="0">
                <a:solidFill>
                  <a:schemeClr val="tx1"/>
                </a:solidFill>
                <a:latin typeface="+mn-lt"/>
                <a:ea typeface="+mn-ea"/>
                <a:cs typeface="+mn-cs"/>
              </a:rPr>
              <a:t>Visioning is one method among many, such as future search, to establish a long-range view of a community.</a:t>
            </a:r>
          </a:p>
          <a:p>
            <a:r>
              <a:rPr lang="en-US" sz="1200" i="1" kern="1200" baseline="0" dirty="0">
                <a:solidFill>
                  <a:schemeClr val="tx1"/>
                </a:solidFill>
                <a:latin typeface="+mn-lt"/>
                <a:ea typeface="+mn-ea"/>
                <a:cs typeface="+mn-cs"/>
              </a:rPr>
              <a:t>3. Planning</a:t>
            </a:r>
          </a:p>
          <a:p>
            <a:r>
              <a:rPr lang="en-US" sz="1200" kern="1200" baseline="0" dirty="0">
                <a:solidFill>
                  <a:schemeClr val="tx1"/>
                </a:solidFill>
                <a:latin typeface="+mn-lt"/>
                <a:ea typeface="+mn-ea"/>
                <a:cs typeface="+mn-cs"/>
              </a:rPr>
              <a:t>During the planning phase there are at least three tasks in preparing an action plan: </a:t>
            </a:r>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r>
              <a:rPr lang="en-US" sz="1200" kern="1200" baseline="0" dirty="0">
                <a:solidFill>
                  <a:schemeClr val="tx1"/>
                </a:solidFill>
                <a:latin typeface="+mn-lt"/>
                <a:ea typeface="+mn-ea"/>
                <a:cs typeface="+mn-cs"/>
              </a:rPr>
              <a:t>data collection and analysis,  (Data collection and analysis is important to understand current circumstances, changes occurring within a community over time, and the implications of the data collected.)</a:t>
            </a:r>
          </a:p>
          <a:p>
            <a:pPr marL="228600" indent="-228600">
              <a:buAutoNum type="alphaLcPeriod"/>
            </a:pPr>
            <a:r>
              <a:rPr lang="en-US" sz="1200" kern="1200" baseline="0" dirty="0">
                <a:solidFill>
                  <a:schemeClr val="tx1"/>
                </a:solidFill>
                <a:latin typeface="+mn-lt"/>
                <a:ea typeface="+mn-ea"/>
                <a:cs typeface="+mn-cs"/>
              </a:rPr>
              <a:t>asset mapping, </a:t>
            </a:r>
          </a:p>
          <a:p>
            <a:pPr marL="228600" indent="-228600">
              <a:buAutoNum type="alphaLcPeriod"/>
            </a:pPr>
            <a:r>
              <a:rPr lang="en-US" sz="1200" kern="1200" baseline="0" dirty="0">
                <a:solidFill>
                  <a:schemeClr val="tx1"/>
                </a:solidFill>
                <a:latin typeface="+mn-lt"/>
                <a:ea typeface="+mn-ea"/>
                <a:cs typeface="+mn-cs"/>
              </a:rPr>
              <a:t>and a community survey. </a:t>
            </a:r>
          </a:p>
          <a:p>
            <a:pPr marL="228600" indent="-228600">
              <a:buAutoNum type="alphaLcPeriod"/>
            </a:pPr>
            <a:r>
              <a:rPr lang="en-US" sz="1200" i="1" kern="1200" baseline="0" dirty="0">
                <a:solidFill>
                  <a:schemeClr val="tx1"/>
                </a:solidFill>
                <a:latin typeface="+mn-lt"/>
                <a:ea typeface="+mn-ea"/>
                <a:cs typeface="+mn-cs"/>
              </a:rPr>
              <a:t>4. Public participation</a:t>
            </a:r>
          </a:p>
          <a:p>
            <a:r>
              <a:rPr lang="en-US" sz="1200" kern="1200" baseline="0" dirty="0">
                <a:solidFill>
                  <a:schemeClr val="tx1"/>
                </a:solidFill>
                <a:latin typeface="+mn-lt"/>
                <a:ea typeface="+mn-ea"/>
                <a:cs typeface="+mn-cs"/>
              </a:rPr>
              <a:t>Determining the future of a community and how that community will get from Point A to Point B are important endeavors. Often residents leave community goals and decisions to others – a consultant, a local government, a state or federal agency, a private developer, a business owner, or corporation.</a:t>
            </a:r>
          </a:p>
          <a:p>
            <a:r>
              <a:rPr lang="en-US" sz="1200" i="1" kern="1200" baseline="0" dirty="0">
                <a:solidFill>
                  <a:schemeClr val="tx1"/>
                </a:solidFill>
                <a:latin typeface="+mn-lt"/>
                <a:ea typeface="+mn-ea"/>
                <a:cs typeface="+mn-cs"/>
              </a:rPr>
              <a:t>5. Implementation and evaluation</a:t>
            </a:r>
          </a:p>
          <a:p>
            <a:r>
              <a:rPr lang="en-US" sz="1200" kern="1200" baseline="0" dirty="0">
                <a:solidFill>
                  <a:schemeClr val="tx1"/>
                </a:solidFill>
                <a:latin typeface="+mn-lt"/>
                <a:ea typeface="+mn-ea"/>
                <a:cs typeface="+mn-cs"/>
              </a:rPr>
              <a:t>Actions in community development are where change occurs and where people can see tangible results. This phase in the community development process is the point at which the rubber meets the road. It is the phase where individuals, groups, and organizations are active rather than passive participants in their community.</a:t>
            </a:r>
          </a:p>
          <a:p>
            <a:endParaRPr lang="en-US" sz="1200" kern="1200" baseline="0" dirty="0">
              <a:solidFill>
                <a:schemeClr val="tx1"/>
              </a:solidFill>
              <a:latin typeface="+mn-lt"/>
              <a:ea typeface="+mn-ea"/>
              <a:cs typeface="+mn-cs"/>
            </a:endParaRPr>
          </a:p>
          <a:p>
            <a:endParaRPr lang="en-US" sz="1200" kern="1200" baseline="0" dirty="0">
              <a:solidFill>
                <a:schemeClr val="tx1"/>
              </a:solidFill>
              <a:latin typeface="+mn-lt"/>
              <a:ea typeface="+mn-ea"/>
              <a:cs typeface="+mn-cs"/>
            </a:endParaRP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i="1"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21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b="1" dirty="0"/>
              <a:t>Assumptions:</a:t>
            </a:r>
            <a:r>
              <a:rPr lang="en-US" dirty="0"/>
              <a:t>  Guides how we view and treat people.</a:t>
            </a:r>
          </a:p>
          <a:p>
            <a:pPr eaLnBrk="1" hangingPunct="1">
              <a:spcBef>
                <a:spcPct val="0"/>
              </a:spcBef>
            </a:pPr>
            <a:r>
              <a:rPr lang="en-US" b="1" dirty="0"/>
              <a:t>Values:</a:t>
            </a:r>
            <a:r>
              <a:rPr lang="en-US" dirty="0"/>
              <a:t>  Describes what the community development practitioner believes, which guides actions</a:t>
            </a:r>
          </a:p>
          <a:p>
            <a:pPr eaLnBrk="1" hangingPunct="1">
              <a:spcBef>
                <a:spcPct val="0"/>
              </a:spcBef>
            </a:pPr>
            <a:r>
              <a:rPr lang="en-US" b="1" dirty="0"/>
              <a:t>Principles:</a:t>
            </a:r>
            <a:r>
              <a:rPr lang="en-US" dirty="0"/>
              <a:t>  Guides the daily decision-making of the community development practitioner</a:t>
            </a:r>
          </a:p>
          <a:p>
            <a:pPr eaLnBrk="1" hangingPunct="1">
              <a:spcBef>
                <a:spcPct val="0"/>
              </a:spcBef>
            </a:pPr>
            <a:r>
              <a:rPr lang="en-US" b="1" dirty="0"/>
              <a:t>Practice:</a:t>
            </a:r>
            <a:r>
              <a:rPr lang="en-US" dirty="0"/>
              <a:t>  Implementation of the community development process and achievement of desired outcomes</a:t>
            </a:r>
          </a:p>
          <a:p>
            <a:pPr eaLnBrk="1" hangingPunct="1">
              <a:spcBef>
                <a:spcPct val="0"/>
              </a:spcBef>
            </a:pPr>
            <a:endParaRPr lang="en-US" dirty="0"/>
          </a:p>
          <a:p>
            <a:pPr eaLnBrk="1" hangingPunct="1">
              <a:spcBef>
                <a:spcPct val="0"/>
              </a:spcBef>
            </a:pPr>
            <a:r>
              <a:rPr lang="en-US" dirty="0"/>
              <a:t>These elements form the foundation for all elements of community development.  What individuals and organizations assume to be true about people and their relationships guides how individuals and organizations approach community development and the allocation of resources. Principles provide the guiding framework for how community developers practice their profession.</a:t>
            </a:r>
          </a:p>
        </p:txBody>
      </p:sp>
      <p:sp>
        <p:nvSpPr>
          <p:cNvPr id="4" name="Slide Number Placeholder 3"/>
          <p:cNvSpPr>
            <a:spLocks noGrp="1"/>
          </p:cNvSpPr>
          <p:nvPr>
            <p:ph type="sldNum" sz="quarter" idx="10"/>
          </p:nvPr>
        </p:nvSpPr>
        <p:spPr/>
        <p:txBody>
          <a:bodyPr/>
          <a:lstStyle/>
          <a:p>
            <a:fld id="{5FCCE4B3-BF21-421A-95B0-E086936D720B}" type="slidenum">
              <a:rPr lang="en-US" smtClean="0"/>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buFontTx/>
              <a:buChar char="•"/>
            </a:pPr>
            <a:r>
              <a:rPr lang="en-US" b="1" dirty="0">
                <a:latin typeface="Garamond" pitchFamily="18" charset="0"/>
                <a:cs typeface="Times New Roman" pitchFamily="64" charset="0"/>
              </a:rPr>
              <a:t>People are capable of rational behavior.</a:t>
            </a:r>
            <a:r>
              <a:rPr lang="en-US" dirty="0">
                <a:latin typeface="Garamond" pitchFamily="18" charset="0"/>
                <a:cs typeface="Times New Roman" pitchFamily="64" charset="0"/>
              </a:rPr>
              <a:t> They can come up with logical solutions to issues that affect them and help make community decisions.</a:t>
            </a:r>
          </a:p>
          <a:p>
            <a:pPr eaLnBrk="1" hangingPunct="1">
              <a:spcBef>
                <a:spcPct val="0"/>
              </a:spcBef>
              <a:buFontTx/>
              <a:buChar char="•"/>
            </a:pPr>
            <a:r>
              <a:rPr lang="en-US" b="1" dirty="0">
                <a:latin typeface="Garamond" pitchFamily="18" charset="0"/>
                <a:cs typeface="Times New Roman" pitchFamily="64" charset="0"/>
              </a:rPr>
              <a:t>Significant behavior is learned behavior. </a:t>
            </a:r>
            <a:r>
              <a:rPr lang="en-US" dirty="0">
                <a:latin typeface="Garamond" pitchFamily="18" charset="0"/>
                <a:cs typeface="Times New Roman" pitchFamily="64" charset="0"/>
              </a:rPr>
              <a:t>As such, people learn to define themselves in terms of race, gender, class, and other types of formative characteristics.  </a:t>
            </a:r>
          </a:p>
          <a:p>
            <a:pPr eaLnBrk="1" hangingPunct="1">
              <a:spcBef>
                <a:spcPct val="0"/>
              </a:spcBef>
              <a:buFontTx/>
              <a:buChar char="•"/>
            </a:pPr>
            <a:r>
              <a:rPr lang="en-US" b="1" dirty="0">
                <a:latin typeface="Garamond" pitchFamily="18" charset="0"/>
                <a:cs typeface="Times New Roman" pitchFamily="64" charset="0"/>
              </a:rPr>
              <a:t>Significant behavior is learned through interaction over time. </a:t>
            </a:r>
            <a:r>
              <a:rPr lang="en-US" dirty="0">
                <a:latin typeface="Garamond" pitchFamily="18" charset="0"/>
                <a:cs typeface="Times New Roman" pitchFamily="64" charset="0"/>
              </a:rPr>
              <a:t>Interacting with other community members builds relationships and allows honest discussion.</a:t>
            </a:r>
          </a:p>
          <a:p>
            <a:pPr eaLnBrk="1" hangingPunct="1">
              <a:spcBef>
                <a:spcPct val="0"/>
              </a:spcBef>
              <a:buFontTx/>
              <a:buChar char="•"/>
            </a:pPr>
            <a:r>
              <a:rPr lang="en-US" b="1" dirty="0">
                <a:latin typeface="Garamond" pitchFamily="18" charset="0"/>
                <a:cs typeface="Times New Roman" pitchFamily="64" charset="0"/>
              </a:rPr>
              <a:t>People can give purposeful direction to their behavior.</a:t>
            </a:r>
            <a:r>
              <a:rPr lang="en-US" dirty="0">
                <a:latin typeface="Garamond" pitchFamily="18" charset="0"/>
                <a:cs typeface="Times New Roman" pitchFamily="64" charset="0"/>
              </a:rPr>
              <a:t>  Purposeful direction is guidance based on the community’s collective vision of the future.  </a:t>
            </a:r>
          </a:p>
          <a:p>
            <a:pPr eaLnBrk="1" hangingPunct="1">
              <a:spcBef>
                <a:spcPct val="0"/>
              </a:spcBef>
              <a:buFontTx/>
              <a:buChar char="•"/>
            </a:pPr>
            <a:r>
              <a:rPr lang="en-US" b="1" dirty="0">
                <a:latin typeface="Garamond" pitchFamily="18" charset="0"/>
                <a:cs typeface="Times New Roman" pitchFamily="64" charset="0"/>
              </a:rPr>
              <a:t>People can create, shape or reshape much of their collective environment to formulate a desired future</a:t>
            </a:r>
            <a:r>
              <a:rPr lang="en-US" dirty="0">
                <a:latin typeface="Garamond" pitchFamily="18" charset="0"/>
                <a:cs typeface="Times New Roman" pitchFamily="64" charset="0"/>
              </a:rPr>
              <a:t>.  Many assume people cannot direct their own behavior—particularly those who rely upon social and charitable services—but community development promotes this capacity in all citizens. </a:t>
            </a:r>
          </a:p>
          <a:p>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eaLnBrk="1" hangingPunct="1">
              <a:spcBef>
                <a:spcPct val="0"/>
              </a:spcBef>
              <a:buFontTx/>
              <a:buChar char="•"/>
            </a:pPr>
            <a:r>
              <a:rPr lang="en-US" b="1" dirty="0">
                <a:latin typeface="Garamond" pitchFamily="18" charset="0"/>
                <a:cs typeface="Times New Roman" pitchFamily="64" charset="0"/>
              </a:rPr>
              <a:t>All people have basic dignity.</a:t>
            </a:r>
            <a:r>
              <a:rPr lang="en-US" dirty="0">
                <a:latin typeface="Garamond" pitchFamily="18" charset="0"/>
                <a:cs typeface="Times New Roman" pitchFamily="64" charset="0"/>
              </a:rPr>
              <a:t>  Communities should banish formal policies and informal practices that allow racism, sexism, classism and other forms of discrimination. </a:t>
            </a:r>
          </a:p>
          <a:p>
            <a:pPr eaLnBrk="1" hangingPunct="1">
              <a:spcBef>
                <a:spcPct val="0"/>
              </a:spcBef>
              <a:buFontTx/>
              <a:buChar char="•"/>
            </a:pPr>
            <a:r>
              <a:rPr lang="en-US" b="1" dirty="0">
                <a:latin typeface="Garamond" pitchFamily="18" charset="0"/>
                <a:cs typeface="Times New Roman" pitchFamily="64" charset="0"/>
              </a:rPr>
              <a:t>People have the right to help make decisions on issues that impact their well-being. </a:t>
            </a:r>
            <a:r>
              <a:rPr lang="en-US" dirty="0">
                <a:latin typeface="Garamond" pitchFamily="18" charset="0"/>
                <a:cs typeface="Times New Roman" pitchFamily="64" charset="0"/>
              </a:rPr>
              <a:t>The people’s voice must be heard and honestly considered regardless of their various viewpoints, interests, or opinions.  </a:t>
            </a:r>
          </a:p>
          <a:p>
            <a:pPr eaLnBrk="1" hangingPunct="1">
              <a:spcBef>
                <a:spcPct val="0"/>
              </a:spcBef>
              <a:buFontTx/>
              <a:buChar char="•"/>
            </a:pPr>
            <a:r>
              <a:rPr lang="en-US" b="1" dirty="0">
                <a:latin typeface="Garamond" pitchFamily="18" charset="0"/>
                <a:cs typeface="Times New Roman" pitchFamily="64" charset="0"/>
              </a:rPr>
              <a:t>Participatory democracy is the best way to conduct a community’s civic business.</a:t>
            </a:r>
            <a:r>
              <a:rPr lang="en-US" dirty="0">
                <a:latin typeface="Garamond" pitchFamily="18" charset="0"/>
                <a:cs typeface="Times New Roman" pitchFamily="64" charset="0"/>
              </a:rPr>
              <a:t>  Systems must not only reduce barriers but encourage citizen participation.  </a:t>
            </a:r>
          </a:p>
          <a:p>
            <a:pPr eaLnBrk="1" hangingPunct="1">
              <a:spcBef>
                <a:spcPct val="0"/>
              </a:spcBef>
              <a:buFontTx/>
              <a:buChar char="•"/>
            </a:pPr>
            <a:r>
              <a:rPr lang="en-US" b="1" dirty="0">
                <a:latin typeface="Garamond" pitchFamily="18" charset="0"/>
                <a:cs typeface="Times New Roman" pitchFamily="64" charset="0"/>
              </a:rPr>
              <a:t>People have the right to strive to create the environment they want.</a:t>
            </a:r>
            <a:r>
              <a:rPr lang="en-US" dirty="0">
                <a:latin typeface="Garamond" pitchFamily="18" charset="0"/>
                <a:cs typeface="Times New Roman" pitchFamily="64" charset="0"/>
              </a:rPr>
              <a:t>  Community development should focus on what people desire for themselves and not what someone else thinks is right for them.  </a:t>
            </a:r>
          </a:p>
          <a:p>
            <a:pPr eaLnBrk="1" hangingPunct="1">
              <a:spcBef>
                <a:spcPct val="0"/>
              </a:spcBef>
              <a:buFontTx/>
              <a:buChar char="•"/>
            </a:pPr>
            <a:r>
              <a:rPr lang="en-US" b="1" dirty="0">
                <a:latin typeface="Garamond" pitchFamily="18" charset="0"/>
                <a:cs typeface="Times New Roman" pitchFamily="64" charset="0"/>
              </a:rPr>
              <a:t>People have the right to reject an externally imposed environment.</a:t>
            </a:r>
            <a:r>
              <a:rPr lang="en-US" dirty="0">
                <a:latin typeface="Garamond" pitchFamily="18" charset="0"/>
                <a:cs typeface="Times New Roman" pitchFamily="64" charset="0"/>
              </a:rPr>
              <a:t>  People have the right to voice opposition to projects they deem detrimental to their quality of life.  Community development should seek to bring people together so various opinions are heard, especially from those in the community who will be most impacted by the action.  </a:t>
            </a:r>
          </a:p>
          <a:p>
            <a:pPr eaLnBrk="1" hangingPunct="1">
              <a:spcBef>
                <a:spcPct val="0"/>
              </a:spcBef>
              <a:buFontTx/>
              <a:buChar char="•"/>
            </a:pPr>
            <a:r>
              <a:rPr lang="en-US" b="1" dirty="0">
                <a:latin typeface="Garamond" pitchFamily="18" charset="0"/>
                <a:cs typeface="Times New Roman" pitchFamily="64" charset="0"/>
              </a:rPr>
              <a:t>The more purposeful interaction and dialogue within a community, the more potential for learning and development.</a:t>
            </a:r>
            <a:r>
              <a:rPr lang="en-US" dirty="0">
                <a:latin typeface="Garamond" pitchFamily="18" charset="0"/>
                <a:cs typeface="Times New Roman" pitchFamily="64" charset="0"/>
              </a:rPr>
              <a:t>  Attitudes and beliefs tend to change after people spend time with new, unfamiliar groups. Over time, prejudices and stereotypes can be replaced with respect for differences in background, interests, and cultures.  </a:t>
            </a:r>
          </a:p>
          <a:p>
            <a:pPr eaLnBrk="1" hangingPunct="1">
              <a:spcBef>
                <a:spcPct val="0"/>
              </a:spcBef>
              <a:buFontTx/>
              <a:buChar char="•"/>
            </a:pPr>
            <a:r>
              <a:rPr lang="en-US" b="1" dirty="0">
                <a:latin typeface="Garamond" pitchFamily="18" charset="0"/>
                <a:cs typeface="Times New Roman" pitchFamily="64" charset="0"/>
              </a:rPr>
              <a:t>Implied within a process of purposeful interaction is an ever-widening concept of community.</a:t>
            </a:r>
            <a:r>
              <a:rPr lang="en-US" dirty="0">
                <a:latin typeface="Garamond" pitchFamily="18" charset="0"/>
                <a:cs typeface="Times New Roman" pitchFamily="64" charset="0"/>
              </a:rPr>
              <a:t>  People realize they have access to information outside of the community and consider this when developing lists of assets and resources. </a:t>
            </a:r>
          </a:p>
          <a:p>
            <a:pPr eaLnBrk="1" hangingPunct="1">
              <a:spcBef>
                <a:spcPct val="0"/>
              </a:spcBef>
              <a:buFontTx/>
              <a:buChar char="•"/>
            </a:pPr>
            <a:r>
              <a:rPr lang="en-US" b="1" dirty="0">
                <a:latin typeface="Garamond" pitchFamily="18" charset="0"/>
                <a:cs typeface="Times New Roman" pitchFamily="64" charset="0"/>
              </a:rPr>
              <a:t>Every discipline and profession is a potential contributor to a community development process.</a:t>
            </a:r>
            <a:r>
              <a:rPr lang="en-US" dirty="0">
                <a:latin typeface="Garamond" pitchFamily="18" charset="0"/>
                <a:cs typeface="Times New Roman" pitchFamily="64" charset="0"/>
              </a:rPr>
              <a:t>  While the basic building block of community is the individual, the resources of organizations and professions should be identified and relationships developed among them.  </a:t>
            </a:r>
          </a:p>
          <a:p>
            <a:pPr eaLnBrk="1" hangingPunct="1">
              <a:spcBef>
                <a:spcPct val="0"/>
              </a:spcBef>
              <a:buFontTx/>
              <a:buChar char="•"/>
            </a:pPr>
            <a:r>
              <a:rPr lang="en-US" b="1" dirty="0">
                <a:latin typeface="Garamond" pitchFamily="18" charset="0"/>
                <a:cs typeface="Times New Roman" pitchFamily="64" charset="0"/>
              </a:rPr>
              <a:t>Motivation is created through interaction with the environment.</a:t>
            </a:r>
            <a:r>
              <a:rPr lang="en-US" dirty="0">
                <a:latin typeface="Garamond" pitchFamily="18" charset="0"/>
                <a:cs typeface="Times New Roman" pitchFamily="64" charset="0"/>
              </a:rPr>
              <a:t>  Sometimes a person is considered apathetic when he or she really just feels there is little that they can do about issues of concern to them. People must be given situations in which they can learn how to make a difference.  Community development must allow citizens to learn new skills and concepts that will motivate them to address issues of personal concern.</a:t>
            </a:r>
          </a:p>
          <a:p>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eaLnBrk="1" hangingPunct="1">
              <a:spcBef>
                <a:spcPct val="0"/>
              </a:spcBef>
              <a:buFontTx/>
              <a:buChar char="•"/>
            </a:pPr>
            <a:r>
              <a:rPr lang="en-US" b="1" dirty="0">
                <a:latin typeface="Garamond" pitchFamily="18" charset="0"/>
                <a:cs typeface="Times New Roman" pitchFamily="64" charset="0"/>
              </a:rPr>
              <a:t>Self-help and self-responsibility are required for successful development.</a:t>
            </a:r>
            <a:r>
              <a:rPr lang="en-US" dirty="0">
                <a:latin typeface="Garamond" pitchFamily="18" charset="0"/>
                <a:cs typeface="Times New Roman" pitchFamily="64" charset="0"/>
              </a:rPr>
              <a:t>  Community residents know more about what they need than do paid consultants.  Citizens should articulate their thoughts and commit to change; the community developer should organize citizens so they realize their power, capabilities, and potential in the change process.</a:t>
            </a:r>
          </a:p>
          <a:p>
            <a:pPr eaLnBrk="1" hangingPunct="1">
              <a:spcBef>
                <a:spcPct val="0"/>
              </a:spcBef>
              <a:buFontTx/>
              <a:buChar char="•"/>
            </a:pPr>
            <a:r>
              <a:rPr lang="en-US" b="1" dirty="0">
                <a:latin typeface="Garamond" pitchFamily="18" charset="0"/>
                <a:cs typeface="Times New Roman" pitchFamily="64" charset="0"/>
              </a:rPr>
              <a:t>Participation in public decision-making should be free and open to all citizens.</a:t>
            </a:r>
            <a:r>
              <a:rPr lang="en-US" dirty="0">
                <a:latin typeface="Garamond" pitchFamily="18" charset="0"/>
                <a:cs typeface="Times New Roman" pitchFamily="64" charset="0"/>
              </a:rPr>
              <a:t>  While some may not participate in every facet of the community development process, their ideas, opinions, and support should be sought throughout the process.  Wider involvement and the freedom to express opinions without fear will produce the strongest array of experience, knowledge, skills, and resources required for the work to be done.  </a:t>
            </a:r>
          </a:p>
          <a:p>
            <a:pPr eaLnBrk="1" hangingPunct="1">
              <a:spcBef>
                <a:spcPct val="0"/>
              </a:spcBef>
              <a:buFontTx/>
              <a:buChar char="•"/>
            </a:pPr>
            <a:r>
              <a:rPr lang="en-US" b="1" dirty="0">
                <a:latin typeface="Garamond" pitchFamily="18" charset="0"/>
                <a:cs typeface="Times New Roman" pitchFamily="64" charset="0"/>
              </a:rPr>
              <a:t>Broad representation and increased breadth of perspective and understanding are conditions conducive to effective community development.  </a:t>
            </a:r>
            <a:r>
              <a:rPr lang="en-US" dirty="0">
                <a:latin typeface="Garamond" pitchFamily="18" charset="0"/>
                <a:cs typeface="Times New Roman" pitchFamily="64" charset="0"/>
              </a:rPr>
              <a:t>Because it is not practical for every citizen to participate in every community decision, committees are often formed to do the work of community development.  It is important that committees or task forces be open to representation from all stakeholder groups and that participation be encouraged.  </a:t>
            </a:r>
          </a:p>
          <a:p>
            <a:pPr eaLnBrk="1" hangingPunct="1">
              <a:spcBef>
                <a:spcPct val="0"/>
              </a:spcBef>
              <a:buFontTx/>
              <a:buChar char="•"/>
            </a:pPr>
            <a:r>
              <a:rPr lang="en-US" b="1" dirty="0">
                <a:latin typeface="Garamond" pitchFamily="18" charset="0"/>
                <a:cs typeface="Times New Roman" pitchFamily="64" charset="0"/>
              </a:rPr>
              <a:t>Methods that produce accurate information about the community are vital to the process.</a:t>
            </a:r>
            <a:r>
              <a:rPr lang="en-US" dirty="0">
                <a:latin typeface="Garamond" pitchFamily="18" charset="0"/>
                <a:cs typeface="Times New Roman" pitchFamily="64" charset="0"/>
              </a:rPr>
              <a:t>  Information is necessary to assess the community, identify critical issues, and analyze strengths and weaknesses so that an action plan can be developed, implemented and evaluated.  </a:t>
            </a:r>
          </a:p>
          <a:p>
            <a:pPr eaLnBrk="1" hangingPunct="1">
              <a:spcBef>
                <a:spcPct val="0"/>
              </a:spcBef>
              <a:buFontTx/>
              <a:buChar char="•"/>
            </a:pPr>
            <a:r>
              <a:rPr lang="en-US" b="1" dirty="0">
                <a:latin typeface="Garamond" pitchFamily="18" charset="0"/>
                <a:cs typeface="Times New Roman" pitchFamily="64" charset="0"/>
              </a:rPr>
              <a:t>Understanding and general agreement are the basis for community change.</a:t>
            </a:r>
            <a:r>
              <a:rPr lang="en-US" dirty="0">
                <a:latin typeface="Garamond" pitchFamily="18" charset="0"/>
                <a:cs typeface="Times New Roman" pitchFamily="64" charset="0"/>
              </a:rPr>
              <a:t>  When making decisions, consensus should be sought so the plan can be supported by both sides.  </a:t>
            </a:r>
          </a:p>
          <a:p>
            <a:pPr eaLnBrk="1" hangingPunct="1">
              <a:spcBef>
                <a:spcPct val="0"/>
              </a:spcBef>
              <a:buFontTx/>
              <a:buChar char="•"/>
            </a:pPr>
            <a:r>
              <a:rPr lang="en-US" b="1" dirty="0">
                <a:latin typeface="Garamond" pitchFamily="18" charset="0"/>
                <a:cs typeface="Times New Roman" pitchFamily="64" charset="0"/>
              </a:rPr>
              <a:t>All individuals have the right to be heard in open discussion, whether in agreement or disagreement with community norms, and the responsibility to respect opposing viewpoints.</a:t>
            </a:r>
            <a:r>
              <a:rPr lang="en-US" dirty="0">
                <a:latin typeface="Garamond" pitchFamily="18" charset="0"/>
                <a:cs typeface="Times New Roman" pitchFamily="64" charset="0"/>
              </a:rPr>
              <a:t>  Individuals have the right to be heard but also the respectful obligation to let others speak.    </a:t>
            </a:r>
          </a:p>
          <a:p>
            <a:pPr eaLnBrk="1" hangingPunct="1">
              <a:spcBef>
                <a:spcPct val="0"/>
              </a:spcBef>
              <a:buFontTx/>
              <a:buChar char="•"/>
            </a:pPr>
            <a:r>
              <a:rPr lang="en-US" b="1" dirty="0">
                <a:latin typeface="Garamond" pitchFamily="18" charset="0"/>
                <a:cs typeface="Times New Roman" pitchFamily="64" charset="0"/>
              </a:rPr>
              <a:t>Trust is essential for effective working relationships.</a:t>
            </a:r>
            <a:r>
              <a:rPr lang="en-US" dirty="0">
                <a:latin typeface="Garamond" pitchFamily="18" charset="0"/>
                <a:cs typeface="Times New Roman" pitchFamily="64" charset="0"/>
              </a:rPr>
              <a:t>  Trust must be fully developed throughout the community before maximum potential can be achieved.  Establishing trust diligent attention and time, especially in communities with a history of problems or misused power.  Trust will only occur if the community development process adheres to the assumptions, values, and principles discussed here.</a:t>
            </a:r>
          </a:p>
          <a:p>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kern="1200" baseline="0" dirty="0">
                <a:solidFill>
                  <a:schemeClr val="tx1"/>
                </a:solidFill>
                <a:latin typeface="+mn-lt"/>
                <a:ea typeface="+mn-ea"/>
                <a:cs typeface="+mn-cs"/>
              </a:rPr>
              <a:t>The CD process is a set of steps that guide the identification of a program of work and movement toward the ultimate CD goal. These steps require the involvement of community members and serve as a guide to problem solving, planning, and completion. The steps do not necessarily follow a sequential path. They may not follow the exact sequence below, and some may occur concurrently. The steps are as follows:</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Establish an organizing group – This might be a </a:t>
            </a:r>
            <a:r>
              <a:rPr lang="en-US" sz="1200" kern="1200" baseline="0" dirty="0">
                <a:solidFill>
                  <a:schemeClr val="tx1"/>
                </a:solidFill>
                <a:latin typeface="+mn-lt"/>
                <a:ea typeface="+mn-ea"/>
                <a:cs typeface="+mn-cs"/>
              </a:rPr>
              <a:t>strategic planning committee or development task force. It could be a new, independent organization that has broad representation from many different community organizations and includes a broad cross-section of community leaders. Or it might be an inclusive group sponsored by a successful community organization such as a Chamber of Commerce or economic development group. The most successful development organizations are public–private partnerships that involve a blend of prominent citizens, religious and neighborhood leaders, major community stakeholders (such as major property owners and managers of major businesses owned by external investors), elected officials, and local business leaders.</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Create a mission statement – This may be a mission </a:t>
            </a:r>
            <a:r>
              <a:rPr lang="en-US" sz="1200" kern="1200" baseline="0" dirty="0">
                <a:solidFill>
                  <a:schemeClr val="tx1"/>
                </a:solidFill>
                <a:latin typeface="+mn-lt"/>
                <a:ea typeface="+mn-ea"/>
                <a:cs typeface="+mn-cs"/>
              </a:rPr>
              <a:t>statement for a strategic planning committee</a:t>
            </a:r>
          </a:p>
          <a:p>
            <a:r>
              <a:rPr lang="en-US" sz="1200" kern="1200" baseline="0" dirty="0">
                <a:solidFill>
                  <a:schemeClr val="tx1"/>
                </a:solidFill>
                <a:latin typeface="+mn-lt"/>
                <a:ea typeface="+mn-ea"/>
                <a:cs typeface="+mn-cs"/>
              </a:rPr>
              <a:t>detailing why it was formed and what they aim to accomplish. This statement is important because it lessens the threat to and helps prevent role conflict with other community organizations by communicating its unique mission and role. Further, it keeps the group focused and helps prevent “mission creep,” namely a loss of focus</a:t>
            </a:r>
          </a:p>
          <a:p>
            <a:r>
              <a:rPr lang="en-US" sz="1200" kern="1200" baseline="0" dirty="0">
                <a:solidFill>
                  <a:schemeClr val="tx1"/>
                </a:solidFill>
                <a:latin typeface="+mn-lt"/>
                <a:ea typeface="+mn-ea"/>
                <a:cs typeface="+mn-cs"/>
              </a:rPr>
              <a:t>and drifting away from the primary purpose for which a group was formed. The following is a mission statement for a development organization in Phillips County, Arkansas: The Phillips County Strategic Planning Steering</a:t>
            </a:r>
          </a:p>
          <a:p>
            <a:r>
              <a:rPr lang="en-US" sz="1200" kern="1200" baseline="0" dirty="0">
                <a:solidFill>
                  <a:schemeClr val="tx1"/>
                </a:solidFill>
                <a:latin typeface="+mn-lt"/>
                <a:ea typeface="+mn-ea"/>
                <a:cs typeface="+mn-cs"/>
              </a:rPr>
              <a:t>Committee will generate planned action that rebuilds the community on a shared vision of the future using a focused alliance of community groups, leaders, resource partners, and stakeholders.</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Identify community stakeholders – Who are the </a:t>
            </a:r>
            <a:r>
              <a:rPr lang="en-US" sz="1200" kern="1200" baseline="0" dirty="0">
                <a:solidFill>
                  <a:schemeClr val="tx1"/>
                </a:solidFill>
                <a:latin typeface="+mn-lt"/>
                <a:ea typeface="+mn-ea"/>
                <a:cs typeface="+mn-cs"/>
              </a:rPr>
              <a:t>stakeholders that should be involved in the process? What roles should they play? When? For practical reasons, inviting all citizens to all meetings is not only an inefficient use of human resources, but prevents detailed analysis and discussion of critical issues and the development of</a:t>
            </a:r>
          </a:p>
          <a:p>
            <a:r>
              <a:rPr lang="en-US" sz="1200" kern="1200" baseline="0" dirty="0">
                <a:solidFill>
                  <a:schemeClr val="tx1"/>
                </a:solidFill>
                <a:latin typeface="+mn-lt"/>
                <a:ea typeface="+mn-ea"/>
                <a:cs typeface="+mn-cs"/>
              </a:rPr>
              <a:t>strategies. Initially, a representative group of citizens has to be created. As its work progresses, more and more citizens are involved by serving on subcommittees, task forces, or project teams through which they provide information, opinions, ideas, and questions; challenges to the status quo, approval of the final plan, and help in implementing it.</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Collect and analyze information – Before beginning </a:t>
            </a:r>
            <a:r>
              <a:rPr lang="en-US" sz="1200" kern="1200" baseline="0" dirty="0">
                <a:solidFill>
                  <a:schemeClr val="tx1"/>
                </a:solidFill>
                <a:latin typeface="+mn-lt"/>
                <a:ea typeface="+mn-ea"/>
                <a:cs typeface="+mn-cs"/>
              </a:rPr>
              <a:t>work, it is important to identify the current community environment. There are many methods of conducting this environmental scan, and many types of information that may be gathered in support of community development. It is often useful to assemble a community profile.</a:t>
            </a:r>
          </a:p>
          <a:p>
            <a:r>
              <a:rPr lang="en-US" sz="1200" kern="1200" baseline="0" dirty="0">
                <a:solidFill>
                  <a:schemeClr val="tx1"/>
                </a:solidFill>
                <a:latin typeface="+mn-lt"/>
                <a:ea typeface="+mn-ea"/>
                <a:cs typeface="+mn-cs"/>
              </a:rPr>
              <a:t>This is a statistical overview of the current and past demographics of the community – income, population growth/decline, age of the population, community boundaries, population density, major employers, employment by sector, and so on. Other useful tools include surveys of various types. A business opinion survey is useful in identifying economic issues and conditions that are impacting the community. This survey is also useful in retention and expansion program efforts. It surveys a sampling of local businesses and seeks opinions about the quality of local government, infrastructure, workforce, and other issues impacting business growth. Citizen attitude surveys are also useful in identifying a variety of issues that impact both economic and quality of life factors. Other assessments include comprehensive studies, surveys, and leadership workshops that examine all aspects of the community in order to identify critical issues and the strengths, weaknesses, opportunities, and threats (SWOT analysis) impacting development.</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Develop an effective communications process – It is </a:t>
            </a:r>
            <a:r>
              <a:rPr lang="en-US" sz="1200" kern="1200" baseline="0" dirty="0">
                <a:solidFill>
                  <a:schemeClr val="tx1"/>
                </a:solidFill>
                <a:latin typeface="+mn-lt"/>
                <a:ea typeface="+mn-ea"/>
                <a:cs typeface="+mn-cs"/>
              </a:rPr>
              <a:t>extremely important to keep an open line of communication</a:t>
            </a:r>
          </a:p>
          <a:p>
            <a:r>
              <a:rPr lang="en-US" sz="1200" kern="1200" baseline="0" dirty="0">
                <a:solidFill>
                  <a:schemeClr val="tx1"/>
                </a:solidFill>
                <a:latin typeface="+mn-lt"/>
                <a:ea typeface="+mn-ea"/>
                <a:cs typeface="+mn-cs"/>
              </a:rPr>
              <a:t>with the public. This will ensure that the process is inclusive and that activities are transparent. Many development activities are conducted by citizen representatives without a large public attendance. It will be important for them to keep their constituents informed, but this should not be the sole source of communications. If possible, involve the local press in the CD process. In addition to newspapers, it may be possible to use local television stations or public access cable channels as well as Internet websites. In addition, strive to establish two-way communications by providing a phone number and an email address which the public can use to send ideas, comments, and questions</a:t>
            </a:r>
          </a:p>
          <a:p>
            <a:r>
              <a:rPr lang="en-US" sz="1200" kern="1200" baseline="0" dirty="0">
                <a:solidFill>
                  <a:schemeClr val="tx1"/>
                </a:solidFill>
                <a:latin typeface="+mn-lt"/>
                <a:ea typeface="+mn-ea"/>
                <a:cs typeface="+mn-cs"/>
              </a:rPr>
              <a:t>about what is being done.</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Expand the community organization – Once an </a:t>
            </a:r>
            <a:r>
              <a:rPr lang="en-US" sz="1200" kern="1200" baseline="0" dirty="0">
                <a:solidFill>
                  <a:schemeClr val="tx1"/>
                </a:solidFill>
                <a:latin typeface="+mn-lt"/>
                <a:ea typeface="+mn-ea"/>
                <a:cs typeface="+mn-cs"/>
              </a:rPr>
              <a:t>organizing group is established, additional organizations</a:t>
            </a:r>
          </a:p>
          <a:p>
            <a:r>
              <a:rPr lang="en-US" sz="1200" kern="1200" baseline="0" dirty="0">
                <a:solidFill>
                  <a:schemeClr val="tx1"/>
                </a:solidFill>
                <a:latin typeface="+mn-lt"/>
                <a:ea typeface="+mn-ea"/>
                <a:cs typeface="+mn-cs"/>
              </a:rPr>
              <a:t>and citizens can be involved in addressing specific problems that are of direct interest to them. For example, an economic development subcommittee might be created, and its membership expanded to include additional business leaders; representatives from development boards, airport, and port commissions; vocational educational</a:t>
            </a:r>
          </a:p>
          <a:p>
            <a:r>
              <a:rPr lang="en-US" sz="1200" kern="1200" baseline="0" dirty="0">
                <a:solidFill>
                  <a:schemeClr val="tx1"/>
                </a:solidFill>
                <a:latin typeface="+mn-lt"/>
                <a:ea typeface="+mn-ea"/>
                <a:cs typeface="+mn-cs"/>
              </a:rPr>
              <a:t>institutions; and economic specialists from the state or other governmental agencies. Similarly,</a:t>
            </a:r>
          </a:p>
          <a:p>
            <a:r>
              <a:rPr lang="en-US" sz="1200" kern="1200" baseline="0" dirty="0">
                <a:solidFill>
                  <a:schemeClr val="tx1"/>
                </a:solidFill>
                <a:latin typeface="+mn-lt"/>
                <a:ea typeface="+mn-ea"/>
                <a:cs typeface="+mn-cs"/>
              </a:rPr>
              <a:t>a tourism development subcommittee might be created where additional hotel, restaurant, gift shop, and tourist attraction operators would be invited to participate in discussions to determine how tourism might be expanded and</a:t>
            </a:r>
          </a:p>
          <a:p>
            <a:r>
              <a:rPr lang="en-US" sz="1200" kern="1200" baseline="0" dirty="0">
                <a:solidFill>
                  <a:schemeClr val="tx1"/>
                </a:solidFill>
                <a:latin typeface="+mn-lt"/>
                <a:ea typeface="+mn-ea"/>
                <a:cs typeface="+mn-cs"/>
              </a:rPr>
              <a:t>supported within a community. This expansion continues the process of conducting a community dialogue that began with the environmental scan.</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Create a vision statement – As soon as the development </a:t>
            </a:r>
            <a:r>
              <a:rPr lang="en-US" sz="1200" kern="1200" baseline="0" dirty="0">
                <a:solidFill>
                  <a:schemeClr val="tx1"/>
                </a:solidFill>
                <a:latin typeface="+mn-lt"/>
                <a:ea typeface="+mn-ea"/>
                <a:cs typeface="+mn-cs"/>
              </a:rPr>
              <a:t>group have identified the critical issues and</a:t>
            </a:r>
          </a:p>
          <a:p>
            <a:r>
              <a:rPr lang="en-US" sz="1200" kern="1200" baseline="0" dirty="0">
                <a:solidFill>
                  <a:schemeClr val="tx1"/>
                </a:solidFill>
                <a:latin typeface="+mn-lt"/>
                <a:ea typeface="+mn-ea"/>
                <a:cs typeface="+mn-cs"/>
              </a:rPr>
              <a:t>conducted a SWOT analysis, they can create a strategic vision. This forward-looking vision statement provides guidance and direction for the actions that will be taken to make improvements. It is usually one sentence that embodies the desired state of the community in the future. It must be a vision that can be realistically achieved within 15 to 20 years but should have enough “stretch” to challenge the community to achieve dramatic</a:t>
            </a:r>
          </a:p>
          <a:p>
            <a:r>
              <a:rPr lang="en-US" sz="1200" kern="1200" baseline="0" dirty="0">
                <a:solidFill>
                  <a:schemeClr val="tx1"/>
                </a:solidFill>
                <a:latin typeface="+mn-lt"/>
                <a:ea typeface="+mn-ea"/>
                <a:cs typeface="+mn-cs"/>
              </a:rPr>
              <a:t>positive change. Below is a strategic vision for </a:t>
            </a:r>
            <a:r>
              <a:rPr lang="en-US" sz="1200" kern="1200" baseline="0" dirty="0" err="1">
                <a:solidFill>
                  <a:schemeClr val="tx1"/>
                </a:solidFill>
                <a:latin typeface="+mn-lt"/>
                <a:ea typeface="+mn-ea"/>
                <a:cs typeface="+mn-cs"/>
              </a:rPr>
              <a:t>Kaniv</a:t>
            </a:r>
            <a:r>
              <a:rPr lang="en-US" sz="1200" kern="1200" baseline="0" dirty="0">
                <a:solidFill>
                  <a:schemeClr val="tx1"/>
                </a:solidFill>
                <a:latin typeface="+mn-lt"/>
                <a:ea typeface="+mn-ea"/>
                <a:cs typeface="+mn-cs"/>
              </a:rPr>
              <a:t>, Ukraine, that was developed in 2005.</a:t>
            </a:r>
          </a:p>
          <a:p>
            <a:r>
              <a:rPr lang="en-US" sz="1200" kern="1200" baseline="0" dirty="0">
                <a:solidFill>
                  <a:schemeClr val="tx1"/>
                </a:solidFill>
                <a:latin typeface="+mn-lt"/>
                <a:ea typeface="+mn-ea"/>
                <a:cs typeface="+mn-cs"/>
              </a:rPr>
              <a:t> By 2020, </a:t>
            </a:r>
            <a:r>
              <a:rPr lang="en-US" sz="1200" kern="1200" baseline="0" dirty="0" err="1">
                <a:solidFill>
                  <a:schemeClr val="tx1"/>
                </a:solidFill>
                <a:latin typeface="+mn-lt"/>
                <a:ea typeface="+mn-ea"/>
                <a:cs typeface="+mn-cs"/>
              </a:rPr>
              <a:t>Kaniv</a:t>
            </a:r>
            <a:r>
              <a:rPr lang="en-US" sz="1200" kern="1200" baseline="0" dirty="0">
                <a:solidFill>
                  <a:schemeClr val="tx1"/>
                </a:solidFill>
                <a:latin typeface="+mn-lt"/>
                <a:ea typeface="+mn-ea"/>
                <a:cs typeface="+mn-cs"/>
              </a:rPr>
              <a:t> will be: The spiritual capital of Ukrainians, where tourist attractions, communal infrastructure, education, culture, and scientific, ecologically-clean, high-tech industries are brought together for the well-being of people.</a:t>
            </a:r>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26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Create a comprehensive strategic plan – After the </a:t>
            </a:r>
            <a:r>
              <a:rPr lang="en-US" sz="1200" kern="1200" baseline="0" dirty="0">
                <a:solidFill>
                  <a:schemeClr val="tx1"/>
                </a:solidFill>
                <a:latin typeface="+mn-lt"/>
                <a:ea typeface="+mn-ea"/>
                <a:cs typeface="+mn-cs"/>
              </a:rPr>
              <a:t>development group have created the vision they would like to achieve, they begin to create a strategic plan to support the achievement of that vision. This can be done by subcommittees or task forces, each working on one of the critical issues. Communication between the subcommittee chairs is important to avoid duplication of effort and to share ideas that may be useful for</a:t>
            </a:r>
          </a:p>
          <a:p>
            <a:r>
              <a:rPr lang="en-US" sz="1200" kern="1200" baseline="0" dirty="0">
                <a:solidFill>
                  <a:schemeClr val="tx1"/>
                </a:solidFill>
                <a:latin typeface="+mn-lt"/>
                <a:ea typeface="+mn-ea"/>
                <a:cs typeface="+mn-cs"/>
              </a:rPr>
              <a:t>other groups. The typical structure of a strategic plan is a list several goals, each supported by numerous objectives.</a:t>
            </a:r>
          </a:p>
          <a:p>
            <a:r>
              <a:rPr lang="en-US" sz="1200" kern="1200" baseline="0" dirty="0">
                <a:solidFill>
                  <a:schemeClr val="tx1"/>
                </a:solidFill>
                <a:latin typeface="+mn-lt"/>
                <a:ea typeface="+mn-ea"/>
                <a:cs typeface="+mn-cs"/>
              </a:rPr>
              <a:t>An effective plan will be realistic and credible. Objectives are written down so that they have specific completion dates and clear measurable outcomes. They are also supported by specific tasks and milestones that lead to achievement of the objective. Each objective should include the names of individuals responsible for its completion</a:t>
            </a:r>
          </a:p>
          <a:p>
            <a:r>
              <a:rPr lang="en-US" sz="1200" kern="1200" baseline="0" dirty="0">
                <a:solidFill>
                  <a:schemeClr val="tx1"/>
                </a:solidFill>
                <a:latin typeface="+mn-lt"/>
                <a:ea typeface="+mn-ea"/>
                <a:cs typeface="+mn-cs"/>
              </a:rPr>
              <a:t>as well as the funding and resources to be used. If an objective does not have an individual responsible for managing it or funding or dedicated resources, it should not be included in the plan.</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Identify the leadership and establish a plan management team – From the very beginning of the </a:t>
            </a:r>
            <a:r>
              <a:rPr lang="en-US" sz="1200" kern="1200" baseline="0" dirty="0">
                <a:solidFill>
                  <a:schemeClr val="tx1"/>
                </a:solidFill>
                <a:latin typeface="+mn-lt"/>
                <a:ea typeface="+mn-ea"/>
                <a:cs typeface="+mn-cs"/>
              </a:rPr>
              <a:t>process, the CD professional needs to identify those who will become leaders and champions of the process when he or she leaves. These individuals may come from the original organizing group; be the chairs of some of the committees, subcommittees, and task forces; or come from individuals included in the process as it expands to involve more citizens. Generally a group of seven to nine individuals should be identified and selected by the entire planning committee to become a plan management team. Since it is unrealistic to have a large group of individuals meet frequently, the plan management team is charged with acting on the planning committee’s behalf. The team meets</a:t>
            </a:r>
          </a:p>
          <a:p>
            <a:r>
              <a:rPr lang="en-US" sz="1200" kern="1200" baseline="0" dirty="0">
                <a:solidFill>
                  <a:schemeClr val="tx1"/>
                </a:solidFill>
                <a:latin typeface="+mn-lt"/>
                <a:ea typeface="+mn-ea"/>
                <a:cs typeface="+mn-cs"/>
              </a:rPr>
              <a:t>periodically to manage the ongoing process, and its membership should reflect the public–private nature of the group by including representatives from each of the critical issue/goal areas. The team’s role is to manage the process, assisting those charged with implementing goals and objectives to move the process forward. The plan management team might initially meet twice a month to get an update on the overall progress of the plan. Later they might meet once every two months. They are also charged with making periodic written and verbal</a:t>
            </a:r>
          </a:p>
          <a:p>
            <a:r>
              <a:rPr lang="en-US" sz="1200" kern="1200" baseline="0" dirty="0">
                <a:solidFill>
                  <a:schemeClr val="tx1"/>
                </a:solidFill>
                <a:latin typeface="+mn-lt"/>
                <a:ea typeface="+mn-ea"/>
                <a:cs typeface="+mn-cs"/>
              </a:rPr>
              <a:t>reports to the entire group, which might meet quarterly or semi-annually. Throughout the process, the work is continually being implemented by those responsible for goals and objectives.</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Implement the plan – Implementing the plan is </a:t>
            </a:r>
            <a:r>
              <a:rPr lang="en-US" sz="1200" kern="1200" baseline="0" dirty="0">
                <a:solidFill>
                  <a:schemeClr val="tx1"/>
                </a:solidFill>
                <a:latin typeface="+mn-lt"/>
                <a:ea typeface="+mn-ea"/>
                <a:cs typeface="+mn-cs"/>
              </a:rPr>
              <a:t>when the “rubber meets the road.” It is a crucial</a:t>
            </a:r>
          </a:p>
          <a:p>
            <a:r>
              <a:rPr lang="en-US" sz="1200" kern="1200" baseline="0" dirty="0">
                <a:solidFill>
                  <a:schemeClr val="tx1"/>
                </a:solidFill>
                <a:latin typeface="+mn-lt"/>
                <a:ea typeface="+mn-ea"/>
                <a:cs typeface="+mn-cs"/>
              </a:rPr>
              <a:t>time that the plan management team needs to monitor very closely. Objective team leaders can be quickly discouraged if they do not see results. For that reason, it is important to build early successes into the planning process. When facilitating the process, the CD professional, plan management team, and committee chairs should</a:t>
            </a:r>
          </a:p>
          <a:p>
            <a:r>
              <a:rPr lang="en-US" sz="1200" kern="1200" baseline="0" dirty="0">
                <a:solidFill>
                  <a:schemeClr val="tx1"/>
                </a:solidFill>
                <a:latin typeface="+mn-lt"/>
                <a:ea typeface="+mn-ea"/>
                <a:cs typeface="+mn-cs"/>
              </a:rPr>
              <a:t>include some objectives with the following characteristics:</a:t>
            </a:r>
          </a:p>
          <a:p>
            <a:r>
              <a:rPr lang="en-US" sz="1200" kern="1200" baseline="0" dirty="0">
                <a:solidFill>
                  <a:schemeClr val="tx1"/>
                </a:solidFill>
                <a:latin typeface="+mn-lt"/>
                <a:ea typeface="+mn-ea"/>
                <a:cs typeface="+mn-cs"/>
              </a:rPr>
              <a:t>• short time frame for implementation</a:t>
            </a:r>
          </a:p>
          <a:p>
            <a:r>
              <a:rPr lang="en-US" sz="1200" kern="1200" baseline="0" dirty="0">
                <a:solidFill>
                  <a:schemeClr val="tx1"/>
                </a:solidFill>
                <a:latin typeface="+mn-lt"/>
                <a:ea typeface="+mn-ea"/>
                <a:cs typeface="+mn-cs"/>
              </a:rPr>
              <a:t>• highly visible</a:t>
            </a:r>
          </a:p>
          <a:p>
            <a:r>
              <a:rPr lang="en-US" sz="1200" kern="1200" baseline="0" dirty="0">
                <a:solidFill>
                  <a:schemeClr val="tx1"/>
                </a:solidFill>
                <a:latin typeface="+mn-lt"/>
                <a:ea typeface="+mn-ea"/>
                <a:cs typeface="+mn-cs"/>
              </a:rPr>
              <a:t>• money and resources are available</a:t>
            </a:r>
          </a:p>
          <a:p>
            <a:r>
              <a:rPr lang="en-US" sz="1200" kern="1200" baseline="0" dirty="0">
                <a:solidFill>
                  <a:schemeClr val="tx1"/>
                </a:solidFill>
                <a:latin typeface="+mn-lt"/>
                <a:ea typeface="+mn-ea"/>
                <a:cs typeface="+mn-cs"/>
              </a:rPr>
              <a:t>• popular with the vast majority of residents</a:t>
            </a:r>
          </a:p>
          <a:p>
            <a:r>
              <a:rPr lang="en-US" sz="1200" kern="1200" baseline="0" dirty="0">
                <a:solidFill>
                  <a:schemeClr val="tx1"/>
                </a:solidFill>
                <a:latin typeface="+mn-lt"/>
                <a:ea typeface="+mn-ea"/>
                <a:cs typeface="+mn-cs"/>
              </a:rPr>
              <a:t>• low risk of failure.</a:t>
            </a:r>
          </a:p>
          <a:p>
            <a:r>
              <a:rPr lang="en-US" sz="1200" kern="1200" baseline="0" dirty="0">
                <a:solidFill>
                  <a:schemeClr val="tx1"/>
                </a:solidFill>
                <a:latin typeface="+mn-lt"/>
                <a:ea typeface="+mn-ea"/>
                <a:cs typeface="+mn-cs"/>
              </a:rPr>
              <a:t>Ensuring early success is important because it builds momentum, helps attract additional volunteers, and instills the belief that things are changing for the better.</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Review and evaluate the planning outcomes – One key </a:t>
            </a:r>
            <a:r>
              <a:rPr lang="en-US" sz="1200" kern="1200" baseline="0" dirty="0">
                <a:solidFill>
                  <a:schemeClr val="tx1"/>
                </a:solidFill>
                <a:latin typeface="+mn-lt"/>
                <a:ea typeface="+mn-ea"/>
                <a:cs typeface="+mn-cs"/>
              </a:rPr>
              <a:t>aspect of total quality management is the Plan, Do, Check, and Adjust cycle. It is also important to realize that planning is a dynamic process and that the plan is a living document. Some objectives will be completed ahead of schedule. Others will be delayed, and their time schedule must be revised. Some will have to be eliminated because of changing environmental conditions or the loss or lack of anticipated funding. Most interestingly, however, is the fact that new objectives will be created and added to the plan as environmental conditions change and new challenges and opportunities emerge.</a:t>
            </a:r>
          </a:p>
          <a:p>
            <a:r>
              <a:rPr lang="en-US" sz="1200" kern="1200" baseline="0" dirty="0">
                <a:solidFill>
                  <a:schemeClr val="tx1"/>
                </a:solidFill>
                <a:latin typeface="+mn-lt"/>
                <a:ea typeface="+mn-ea"/>
                <a:cs typeface="+mn-cs"/>
              </a:rPr>
              <a:t>The plan management team should perform periodic evaluations of the plan, including a review of each objective. What is going well? What problems need to be addressed? What needs to be changed? Their primary mission is to</a:t>
            </a:r>
          </a:p>
          <a:p>
            <a:r>
              <a:rPr lang="en-US" sz="1200" kern="1200" baseline="0" dirty="0">
                <a:solidFill>
                  <a:schemeClr val="tx1"/>
                </a:solidFill>
                <a:latin typeface="+mn-lt"/>
                <a:ea typeface="+mn-ea"/>
                <a:cs typeface="+mn-cs"/>
              </a:rPr>
              <a:t>keep the planning activities and the community’s progress moving forward so that the shared vision can be realized.</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Celebrate the successes – Winning events need to </a:t>
            </a:r>
            <a:r>
              <a:rPr lang="en-US" sz="1200" kern="1200" baseline="0" dirty="0">
                <a:solidFill>
                  <a:schemeClr val="tx1"/>
                </a:solidFill>
                <a:latin typeface="+mn-lt"/>
                <a:ea typeface="+mn-ea"/>
                <a:cs typeface="+mn-cs"/>
              </a:rPr>
              <a:t>be built into the planning process. In addition to an annual report and celebration of the community’s accomplishments, it is important to have smaller ongoing celebrations that provide reward, recognition, and continued motivation for volunteers and citizens. A comprehensive reinforcement process could be developed and implemented and could include having publicity in the newspaper; drinks and snacks, gifts and discount certificates, and/or awards for volunteers; and special T-shirts or hats for those who do the work. Since motivation is unique to each individual, leaders are charged with structuring celebrations into their activities that continue to recognize, reward, and reinforce volunteer efforts. Simply put, participation in the planning process should be fun, and citizens should want to participate.</a:t>
            </a:r>
          </a:p>
          <a:p>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Create new goals and objectives as needed – A comprehensive </a:t>
            </a:r>
            <a:r>
              <a:rPr lang="en-US" sz="1200" kern="1200" baseline="0" dirty="0">
                <a:solidFill>
                  <a:schemeClr val="tx1"/>
                </a:solidFill>
                <a:latin typeface="+mn-lt"/>
                <a:ea typeface="+mn-ea"/>
                <a:cs typeface="+mn-cs"/>
              </a:rPr>
              <a:t>plan usually has several goals, each supported by a number of objectives. It contains a multitude of projects that will be completed at different times. Some objectives actually lay the foundation for what must be done next for the community to realize its shared vision. As stated above, the community and the plan operate in a dynamic environment. In order to remain relevant, the plan must be continually updated, and new goals and objectives added as others are achieved or completed.</a:t>
            </a:r>
          </a:p>
          <a:p>
            <a:endParaRPr lang="en-US" sz="1200"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27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sz="1200" kern="1200" baseline="0" dirty="0">
                <a:solidFill>
                  <a:schemeClr val="tx1"/>
                </a:solidFill>
                <a:latin typeface="+mn-lt"/>
                <a:ea typeface="+mn-ea"/>
                <a:cs typeface="+mn-cs"/>
              </a:rPr>
              <a:t>An important caveat to any community development process is that they can be difficult, time-consuming, and costly. The difficulty can occur, for example, when many diverse interests cannot or will not find common ground about either specific actions or even the general direction the community should take. Thus, finding consensus and making compromises is not only difficult but can be time-consuming as well. Nevertheless, creating a forum where diverse interests can discuss issues is critical for improvement of a community. In addition to stumbling</a:t>
            </a:r>
          </a:p>
          <a:p>
            <a:r>
              <a:rPr lang="en-US" sz="1200" kern="1200" baseline="0" dirty="0">
                <a:solidFill>
                  <a:schemeClr val="tx1"/>
                </a:solidFill>
                <a:latin typeface="+mn-lt"/>
                <a:ea typeface="+mn-ea"/>
                <a:cs typeface="+mn-cs"/>
              </a:rPr>
              <a:t>blocks and obstacles, the process itself may take time, which can be frustrating for those individuals</a:t>
            </a:r>
          </a:p>
          <a:p>
            <a:r>
              <a:rPr lang="en-US" sz="1200" kern="1200" baseline="0" dirty="0">
                <a:solidFill>
                  <a:schemeClr val="tx1"/>
                </a:solidFill>
                <a:latin typeface="+mn-lt"/>
                <a:ea typeface="+mn-ea"/>
                <a:cs typeface="+mn-cs"/>
              </a:rPr>
              <a:t>and organizations that like taking action. It is difficult to maintain interest and commitment to the</a:t>
            </a:r>
          </a:p>
          <a:p>
            <a:r>
              <a:rPr lang="en-US" sz="1200" kern="1200" baseline="0" dirty="0">
                <a:solidFill>
                  <a:schemeClr val="tx1"/>
                </a:solidFill>
                <a:latin typeface="+mn-lt"/>
                <a:ea typeface="+mn-ea"/>
                <a:cs typeface="+mn-cs"/>
              </a:rPr>
              <a:t>effort if participants cannot point to successes. It is important for motivation and trust to create a</a:t>
            </a:r>
          </a:p>
          <a:p>
            <a:r>
              <a:rPr lang="en-US" sz="1200" kern="1200" baseline="0" dirty="0">
                <a:solidFill>
                  <a:schemeClr val="tx1"/>
                </a:solidFill>
                <a:latin typeface="+mn-lt"/>
                <a:ea typeface="+mn-ea"/>
                <a:cs typeface="+mn-cs"/>
              </a:rPr>
              <a:t>balance between initial actions and completing the process that was set out so that residents can see that</a:t>
            </a:r>
          </a:p>
          <a:p>
            <a:r>
              <a:rPr lang="en-US" sz="1200" kern="1200" baseline="0" dirty="0">
                <a:solidFill>
                  <a:schemeClr val="tx1"/>
                </a:solidFill>
                <a:latin typeface="+mn-lt"/>
                <a:ea typeface="+mn-ea"/>
                <a:cs typeface="+mn-cs"/>
              </a:rPr>
              <a:t>something is occurring. The cost of the process depends on the amount and types of public participation that are used within a process in addition to the amount and types of data collected and analyzed. While some forms of</a:t>
            </a:r>
          </a:p>
          <a:p>
            <a:r>
              <a:rPr lang="en-US" sz="1200" kern="1200" baseline="0" dirty="0">
                <a:solidFill>
                  <a:schemeClr val="tx1"/>
                </a:solidFill>
                <a:latin typeface="+mn-lt"/>
                <a:ea typeface="+mn-ea"/>
                <a:cs typeface="+mn-cs"/>
              </a:rPr>
              <a:t>public participation are inexpensive, such as developing a website, they may only act to inform residents</a:t>
            </a:r>
          </a:p>
          <a:p>
            <a:r>
              <a:rPr lang="en-US" sz="1200" kern="1200" baseline="0" dirty="0">
                <a:solidFill>
                  <a:schemeClr val="tx1"/>
                </a:solidFill>
                <a:latin typeface="+mn-lt"/>
                <a:ea typeface="+mn-ea"/>
                <a:cs typeface="+mn-cs"/>
              </a:rPr>
              <a:t>rather than provide a way to gather input and create partnerships. Forms of public participation</a:t>
            </a:r>
          </a:p>
          <a:p>
            <a:r>
              <a:rPr lang="en-US" sz="1200" kern="1200" baseline="0" dirty="0">
                <a:solidFill>
                  <a:schemeClr val="tx1"/>
                </a:solidFill>
                <a:latin typeface="+mn-lt"/>
                <a:ea typeface="+mn-ea"/>
                <a:cs typeface="+mn-cs"/>
              </a:rPr>
              <a:t>that call for facilitators may be more expensive; however, residents can be trained as facilitators to</a:t>
            </a:r>
          </a:p>
          <a:p>
            <a:r>
              <a:rPr lang="en-US" sz="1200" kern="1200" baseline="0" dirty="0">
                <a:solidFill>
                  <a:schemeClr val="tx1"/>
                </a:solidFill>
                <a:latin typeface="+mn-lt"/>
                <a:ea typeface="+mn-ea"/>
                <a:cs typeface="+mn-cs"/>
              </a:rPr>
              <a:t>reduce costs. Creating a process that is manageable, fits the community, and fits the budget is imperative;</a:t>
            </a:r>
          </a:p>
          <a:p>
            <a:r>
              <a:rPr lang="en-US" sz="1200" kern="1200" baseline="0" dirty="0">
                <a:solidFill>
                  <a:schemeClr val="tx1"/>
                </a:solidFill>
                <a:latin typeface="+mn-lt"/>
                <a:ea typeface="+mn-ea"/>
                <a:cs typeface="+mn-cs"/>
              </a:rPr>
              <a:t>the process of community development can be as important and as valuable as its products. While there continues to be a debate over the importance of process versus outcomes in community development, it is clear that the ultimate goal is to improve the quality of life for the residents in the community. In the long run, both process and outcomes are essential parts of community development.</a:t>
            </a:r>
          </a:p>
          <a:p>
            <a:endParaRPr lang="en-US" dirty="0"/>
          </a:p>
        </p:txBody>
      </p:sp>
      <p:sp>
        <p:nvSpPr>
          <p:cNvPr id="4" name="Slide Number Placeholder 3"/>
          <p:cNvSpPr>
            <a:spLocks noGrp="1"/>
          </p:cNvSpPr>
          <p:nvPr>
            <p:ph type="sldNum" sz="quarter" idx="10"/>
          </p:nvPr>
        </p:nvSpPr>
        <p:spPr/>
        <p:txBody>
          <a:bodyPr/>
          <a:lstStyle/>
          <a:p>
            <a:fld id="{5FCCE4B3-BF21-421A-95B0-E086936D720B}" type="slidenum">
              <a:rPr lang="en-US" smtClean="0"/>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mn-lt"/>
                <a:ea typeface="+mn-ea"/>
                <a:cs typeface="+mn-cs"/>
              </a:rPr>
              <a:t>Bonding capital </a:t>
            </a:r>
            <a:r>
              <a:rPr lang="en-US" sz="1200" b="0" i="0" u="none" strike="noStrike" kern="1200" baseline="0" dirty="0">
                <a:solidFill>
                  <a:schemeClr val="tx1"/>
                </a:solidFill>
                <a:latin typeface="+mn-lt"/>
                <a:ea typeface="+mn-ea"/>
                <a:cs typeface="+mn-cs"/>
              </a:rPr>
              <a:t>refers to ties within homogeneous groups (e.g., races, ethnicities, social action committees, or people of similar socio-economic status) while </a:t>
            </a:r>
          </a:p>
          <a:p>
            <a:r>
              <a:rPr lang="en-US" sz="1200" b="1" i="0" u="none" strike="noStrike" kern="1200" baseline="0" dirty="0">
                <a:solidFill>
                  <a:schemeClr val="tx1"/>
                </a:solidFill>
                <a:latin typeface="+mn-lt"/>
                <a:ea typeface="+mn-ea"/>
                <a:cs typeface="+mn-cs"/>
              </a:rPr>
              <a:t>bridging capital </a:t>
            </a:r>
            <a:r>
              <a:rPr lang="en-US" sz="1200" b="0" i="0" u="none" strike="noStrike" kern="1200" baseline="0" dirty="0">
                <a:solidFill>
                  <a:schemeClr val="tx1"/>
                </a:solidFill>
                <a:latin typeface="+mn-lt"/>
                <a:ea typeface="+mn-ea"/>
                <a:cs typeface="+mn-cs"/>
              </a:rPr>
              <a:t>refers to ties among different groups.</a:t>
            </a:r>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6</a:t>
            </a:fld>
            <a:endParaRPr lang="en-US"/>
          </a:p>
        </p:txBody>
      </p:sp>
    </p:spTree>
    <p:extLst>
      <p:ext uri="{BB962C8B-B14F-4D97-AF65-F5344CB8AC3E}">
        <p14:creationId xmlns:p14="http://schemas.microsoft.com/office/powerpoint/2010/main" val="1791707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Structures refer to organizations and institutions such as health care, educational entities, business and nonprofits, or informal groups. </a:t>
            </a:r>
          </a:p>
          <a:p>
            <a:r>
              <a:rPr lang="en-US" sz="1200" b="0" i="0" u="none" strike="noStrike" kern="1200" baseline="0" dirty="0">
                <a:solidFill>
                  <a:schemeClr val="tx1"/>
                </a:solidFill>
                <a:latin typeface="+mn-lt"/>
                <a:ea typeface="+mn-ea"/>
                <a:cs typeface="+mn-cs"/>
              </a:rPr>
              <a:t>Functions refer to their purposes, missions, and what they do in society. These structures form the basis of a social system.</a:t>
            </a:r>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7</a:t>
            </a:fld>
            <a:endParaRPr lang="en-US"/>
          </a:p>
        </p:txBody>
      </p:sp>
    </p:spTree>
    <p:extLst>
      <p:ext uri="{BB962C8B-B14F-4D97-AF65-F5344CB8AC3E}">
        <p14:creationId xmlns:p14="http://schemas.microsoft.com/office/powerpoint/2010/main" val="328422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200" dirty="0"/>
              <a:t>Power is the control or access to recourses (land, labor, capital, and knowledge). </a:t>
            </a:r>
            <a:endParaRPr lang="en-US" dirty="0"/>
          </a:p>
          <a:p>
            <a:pPr>
              <a:buNone/>
            </a:pPr>
            <a:endParaRPr lang="en-US" sz="1200" dirty="0"/>
          </a:p>
          <a:p>
            <a:r>
              <a:rPr lang="en-US" sz="1200" dirty="0"/>
              <a:t>Since community development builds capacity, concerns about power are pivotal</a:t>
            </a:r>
            <a:r>
              <a:rPr lang="en-US" dirty="0"/>
              <a:t>.</a:t>
            </a:r>
            <a:endParaRPr lang="en-US" sz="1200" dirty="0"/>
          </a:p>
          <a:p>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9</a:t>
            </a:fld>
            <a:endParaRPr lang="en-US"/>
          </a:p>
        </p:txBody>
      </p:sp>
    </p:spTree>
    <p:extLst>
      <p:ext uri="{BB962C8B-B14F-4D97-AF65-F5344CB8AC3E}">
        <p14:creationId xmlns:p14="http://schemas.microsoft.com/office/powerpoint/2010/main" val="548874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i="0" u="none" strike="noStrike" kern="1200" baseline="0" dirty="0">
                <a:solidFill>
                  <a:schemeClr val="tx1"/>
                </a:solidFill>
                <a:latin typeface="+mn-lt"/>
                <a:ea typeface="+mn-ea"/>
                <a:cs typeface="+mn-cs"/>
              </a:rPr>
              <a:t>If the field is committed to building or strengthening solidarity, then practitioners must be concerned about the meaning people give to places, people and events. </a:t>
            </a:r>
            <a:r>
              <a:rPr lang="en-US" sz="1200" b="0" i="0" u="none" strike="noStrike" kern="1200" baseline="0" dirty="0" err="1">
                <a:solidFill>
                  <a:schemeClr val="tx1"/>
                </a:solidFill>
                <a:latin typeface="+mn-lt"/>
                <a:ea typeface="+mn-ea"/>
                <a:cs typeface="+mn-cs"/>
              </a:rPr>
              <a:t>Goffman</a:t>
            </a:r>
            <a:r>
              <a:rPr lang="en-US" sz="1200" b="0" i="0" u="none" strike="noStrike" kern="1200" baseline="0" dirty="0">
                <a:solidFill>
                  <a:schemeClr val="tx1"/>
                </a:solidFill>
                <a:latin typeface="+mn-lt"/>
                <a:ea typeface="+mn-ea"/>
                <a:cs typeface="+mn-cs"/>
              </a:rPr>
              <a:t> (1959) argued that individuals “give” and “give off” signs that provide information to others on how to respond. There may be a “front” such as social status, clothing, gestures, or a physical setting. Individuals may conceal elements of themselves that contradict general social values and present themselves to exemplify accredited values. Such encounters may be viewed as a form of drama</a:t>
            </a:r>
          </a:p>
          <a:p>
            <a:r>
              <a:rPr lang="en-US" sz="1200" b="0" i="0" u="none" strike="noStrike" kern="1200" baseline="0" dirty="0">
                <a:solidFill>
                  <a:schemeClr val="tx1"/>
                </a:solidFill>
                <a:latin typeface="+mn-lt"/>
                <a:ea typeface="+mn-ea"/>
                <a:cs typeface="+mn-cs"/>
              </a:rPr>
              <a:t>in which the “audience” and “team players” interact. In his last work, </a:t>
            </a:r>
            <a:r>
              <a:rPr lang="en-US" sz="1200" b="0" i="0" u="none" strike="noStrike" kern="1200" baseline="0" dirty="0" err="1">
                <a:solidFill>
                  <a:schemeClr val="tx1"/>
                </a:solidFill>
                <a:latin typeface="+mn-lt"/>
                <a:ea typeface="+mn-ea"/>
                <a:cs typeface="+mn-cs"/>
              </a:rPr>
              <a:t>Goffman</a:t>
            </a:r>
            <a:r>
              <a:rPr lang="en-US" sz="1200" b="0" i="0" u="none" strike="noStrike" kern="1200" baseline="0" dirty="0">
                <a:solidFill>
                  <a:schemeClr val="tx1"/>
                </a:solidFill>
                <a:latin typeface="+mn-lt"/>
                <a:ea typeface="+mn-ea"/>
                <a:cs typeface="+mn-cs"/>
              </a:rPr>
              <a:t> (1986) examined how individuals frame or interpret events. His</a:t>
            </a:r>
          </a:p>
          <a:p>
            <a:r>
              <a:rPr lang="en-US" sz="1200" b="0" i="0" u="none" strike="noStrike" kern="1200" baseline="0" dirty="0">
                <a:solidFill>
                  <a:schemeClr val="tx1"/>
                </a:solidFill>
                <a:latin typeface="+mn-lt"/>
                <a:ea typeface="+mn-ea"/>
                <a:cs typeface="+mn-cs"/>
              </a:rPr>
              <a:t>premise involves group or individual rules about what should be “pictured in the frame” and what should be excluded. For example, a community</a:t>
            </a:r>
          </a:p>
          <a:p>
            <a:r>
              <a:rPr lang="en-US" sz="1200" b="0" i="0" u="none" strike="noStrike" kern="1200" baseline="0" dirty="0">
                <a:solidFill>
                  <a:schemeClr val="tx1"/>
                </a:solidFill>
                <a:latin typeface="+mn-lt"/>
                <a:ea typeface="+mn-ea"/>
                <a:cs typeface="+mn-cs"/>
              </a:rPr>
              <a:t>developer’s framework of a community event may exclude ideas such as “citizens are apathetic.” It will probably include shared “rules” such as “participation is important.” The emphasis is on the active, interpretive, and constructive capacities of individuals in the creation of social reality. It assumes that social life is possible because people communicate through symbols. For example, when the traffic light is red, it means stop; when the thumb is up, it means everything is fine. among the symbols that humans use, language seems to be the most important because it allows people to communicate and construct their version of reality. Symbolic interactionists contend that people interpret the world through symbols but stand back and think of themselves as objects. Social interactionists argue that one way people build meaning is by observing what other people do, by imitating them, and following their guidance.</a:t>
            </a:r>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11</a:t>
            </a:fld>
            <a:endParaRPr lang="en-US"/>
          </a:p>
        </p:txBody>
      </p:sp>
    </p:spTree>
    <p:extLst>
      <p:ext uri="{BB962C8B-B14F-4D97-AF65-F5344CB8AC3E}">
        <p14:creationId xmlns:p14="http://schemas.microsoft.com/office/powerpoint/2010/main" val="2721448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From the community development perspective, participation occurs in a setting where a diversity of voices are heard in order to explore problems, test solutions, and make changes.</a:t>
            </a:r>
          </a:p>
          <a:p>
            <a:r>
              <a:rPr lang="en-US" sz="1200" dirty="0"/>
              <a:t>Communities with robust democratic networks may be viewed as </a:t>
            </a:r>
            <a:r>
              <a:rPr lang="en-US" sz="1200" b="1" i="1" dirty="0"/>
              <a:t>communicatively integrated .</a:t>
            </a:r>
            <a:r>
              <a:rPr lang="en-US" sz="1200" b="1" dirty="0"/>
              <a:t> </a:t>
            </a:r>
            <a:endParaRPr lang="en-US" b="1" dirty="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Communicatively integrated:</a:t>
            </a:r>
            <a:r>
              <a:rPr lang="en-US" baseline="0" dirty="0"/>
              <a:t> </a:t>
            </a:r>
            <a:r>
              <a:rPr lang="en-US" dirty="0"/>
              <a:t>This type of integration involves the communicative activities that link individuals, networks, and institutions into a community of place or interest. (to develop the base of communicative</a:t>
            </a:r>
            <a:r>
              <a:rPr lang="en-US" baseline="0" dirty="0"/>
              <a:t> theory)</a:t>
            </a:r>
            <a:endParaRPr lang="en-US" dirty="0"/>
          </a:p>
          <a:p>
            <a:r>
              <a:rPr lang="en-US" sz="1200" b="1" i="0" u="none" strike="noStrike" kern="1200" baseline="0" dirty="0">
                <a:solidFill>
                  <a:schemeClr val="tx1"/>
                </a:solidFill>
                <a:latin typeface="+mn-lt"/>
                <a:ea typeface="+mn-ea"/>
                <a:cs typeface="+mn-cs"/>
              </a:rPr>
              <a:t>Systems: </a:t>
            </a:r>
            <a:r>
              <a:rPr lang="en-US" sz="1200" b="0" i="0" u="none" strike="noStrike" kern="1200" baseline="0" dirty="0">
                <a:solidFill>
                  <a:schemeClr val="tx1"/>
                </a:solidFill>
                <a:latin typeface="+mn-lt"/>
                <a:ea typeface="+mn-ea"/>
                <a:cs typeface="+mn-cs"/>
              </a:rPr>
              <a:t>involve macro-economic and political forces that shape housing, employment, racial, and class divisions in a particular community.</a:t>
            </a:r>
          </a:p>
          <a:p>
            <a:r>
              <a:rPr lang="en-US" sz="1200" b="1" i="0" u="none" strike="noStrike" kern="1200" baseline="0" dirty="0">
                <a:solidFill>
                  <a:schemeClr val="tx1"/>
                </a:solidFill>
                <a:latin typeface="+mn-lt"/>
                <a:ea typeface="+mn-ea"/>
                <a:cs typeface="+mn-cs"/>
              </a:rPr>
              <a:t>The </a:t>
            </a:r>
            <a:r>
              <a:rPr lang="en-US" sz="1200" b="1" i="0" u="none" strike="noStrike" kern="1200" baseline="0" dirty="0" err="1">
                <a:solidFill>
                  <a:schemeClr val="tx1"/>
                </a:solidFill>
                <a:latin typeface="+mn-lt"/>
                <a:ea typeface="+mn-ea"/>
                <a:cs typeface="+mn-cs"/>
              </a:rPr>
              <a:t>lifeworld</a:t>
            </a:r>
            <a:r>
              <a:rPr lang="en-US" sz="1200" b="1" i="0" u="none" strike="noStrike" kern="1200" baseline="0" dirty="0">
                <a:solidFill>
                  <a:schemeClr val="tx1"/>
                </a:solidFill>
                <a:latin typeface="+mn-lt"/>
                <a:ea typeface="+mn-ea"/>
                <a:cs typeface="+mn-cs"/>
              </a:rPr>
              <a:t>,</a:t>
            </a:r>
            <a:r>
              <a:rPr lang="en-US" sz="1200" b="0" i="0" u="none" strike="noStrike" kern="1200" baseline="0" dirty="0">
                <a:solidFill>
                  <a:schemeClr val="tx1"/>
                </a:solidFill>
                <a:latin typeface="+mn-lt"/>
                <a:ea typeface="+mn-ea"/>
                <a:cs typeface="+mn-cs"/>
              </a:rPr>
              <a:t> is, so to speak, the transcendental site where speaker and hearer meet, where they reciprocally raise claim that their utterances fit the world . . . and where they can criticize and confirm those validity claims, settle their disagreements</a:t>
            </a:r>
          </a:p>
          <a:p>
            <a:r>
              <a:rPr lang="en-US" sz="1200" b="0" i="0" u="none" strike="noStrike" kern="1200" baseline="0" dirty="0">
                <a:solidFill>
                  <a:schemeClr val="tx1"/>
                </a:solidFill>
                <a:latin typeface="+mn-lt"/>
                <a:ea typeface="+mn-ea"/>
                <a:cs typeface="+mn-cs"/>
              </a:rPr>
              <a:t>and arrive at agreements. (</a:t>
            </a:r>
            <a:r>
              <a:rPr lang="en-US" sz="1200" b="0" i="0" u="none" strike="noStrike" kern="1200" baseline="0" dirty="0" err="1">
                <a:solidFill>
                  <a:schemeClr val="tx1"/>
                </a:solidFill>
                <a:latin typeface="+mn-lt"/>
                <a:ea typeface="+mn-ea"/>
                <a:cs typeface="+mn-cs"/>
              </a:rPr>
              <a:t>Habermas</a:t>
            </a:r>
            <a:r>
              <a:rPr lang="en-US" sz="1200" b="0" i="0" u="none" strike="noStrike" kern="1200" baseline="0" dirty="0">
                <a:solidFill>
                  <a:schemeClr val="tx1"/>
                </a:solidFill>
                <a:latin typeface="+mn-lt"/>
                <a:ea typeface="+mn-ea"/>
                <a:cs typeface="+mn-cs"/>
              </a:rPr>
              <a:t> 1987: 126). </a:t>
            </a:r>
            <a:r>
              <a:rPr lang="en-US" sz="1200" b="0" i="0" u="none" strike="noStrike" kern="1200" baseline="0" dirty="0" err="1">
                <a:solidFill>
                  <a:schemeClr val="tx1"/>
                </a:solidFill>
                <a:latin typeface="+mn-lt"/>
                <a:ea typeface="+mn-ea"/>
                <a:cs typeface="+mn-cs"/>
              </a:rPr>
              <a:t>Habermas</a:t>
            </a:r>
            <a:r>
              <a:rPr lang="en-US" sz="1200" b="0" i="0" u="none" strike="noStrike" kern="1200" baseline="0" dirty="0">
                <a:solidFill>
                  <a:schemeClr val="tx1"/>
                </a:solidFill>
                <a:latin typeface="+mn-lt"/>
                <a:ea typeface="+mn-ea"/>
                <a:cs typeface="+mn-cs"/>
              </a:rPr>
              <a:t> views </a:t>
            </a:r>
            <a:r>
              <a:rPr lang="en-US" sz="1200" b="1" i="0" u="none" strike="noStrike" kern="1200" baseline="0" dirty="0">
                <a:solidFill>
                  <a:schemeClr val="tx1"/>
                </a:solidFill>
                <a:latin typeface="+mn-lt"/>
                <a:ea typeface="+mn-ea"/>
                <a:cs typeface="+mn-cs"/>
              </a:rPr>
              <a:t>the </a:t>
            </a:r>
            <a:r>
              <a:rPr lang="en-US" sz="1200" b="1" i="0" u="none" strike="noStrike" kern="1200" baseline="0" dirty="0" err="1">
                <a:solidFill>
                  <a:schemeClr val="tx1"/>
                </a:solidFill>
                <a:latin typeface="+mn-lt"/>
                <a:ea typeface="+mn-ea"/>
                <a:cs typeface="+mn-cs"/>
              </a:rPr>
              <a:t>lifeworld</a:t>
            </a:r>
            <a:r>
              <a:rPr lang="en-US" sz="1200" b="1" i="0" u="none" strike="noStrike" kern="1200" baseline="0" dirty="0">
                <a:solidFill>
                  <a:schemeClr val="tx1"/>
                </a:solidFill>
                <a:latin typeface="+mn-lt"/>
                <a:ea typeface="+mn-ea"/>
                <a:cs typeface="+mn-cs"/>
              </a:rPr>
              <a:t> as constituted of language and culture</a:t>
            </a:r>
          </a:p>
          <a:p>
            <a:r>
              <a:rPr lang="en-US" sz="1200" b="1" i="0" u="none" strike="noStrike" kern="1200" baseline="0" dirty="0">
                <a:solidFill>
                  <a:schemeClr val="tx1"/>
                </a:solidFill>
                <a:latin typeface="+mn-lt"/>
                <a:ea typeface="+mn-ea"/>
                <a:cs typeface="+mn-cs"/>
              </a:rPr>
              <a:t>Emancipatory knowledge : </a:t>
            </a:r>
            <a:r>
              <a:rPr lang="en-US" sz="1200" b="0" i="0" u="none" strike="noStrike" kern="1200" baseline="0" dirty="0">
                <a:solidFill>
                  <a:schemeClr val="tx1"/>
                </a:solidFill>
                <a:latin typeface="+mn-lt"/>
                <a:ea typeface="+mn-ea"/>
                <a:cs typeface="+mn-cs"/>
              </a:rPr>
              <a:t>It regards the liberation of the self-conscious and transcends and synthesizes the other two dimensions</a:t>
            </a:r>
          </a:p>
          <a:p>
            <a:r>
              <a:rPr lang="en-US" sz="1200" b="0" i="0" u="none" strike="noStrike" kern="1200" baseline="0" dirty="0">
                <a:solidFill>
                  <a:schemeClr val="tx1"/>
                </a:solidFill>
                <a:latin typeface="+mn-lt"/>
                <a:ea typeface="+mn-ea"/>
                <a:cs typeface="+mn-cs"/>
              </a:rPr>
              <a:t>of knowledge. While science and technology may help liberation, they can also suffocate it. Emancipatory knowledge incorporates both technical and hermeneutic knowledge into a fresh perspective and outlook that leads to action.</a:t>
            </a:r>
            <a:endParaRPr lang="en-US" sz="1200" b="1" i="0" u="none" strike="noStrike" kern="1200" baseline="0" dirty="0">
              <a:solidFill>
                <a:schemeClr val="tx1"/>
              </a:solidFill>
              <a:latin typeface="+mn-lt"/>
              <a:ea typeface="+mn-ea"/>
              <a:cs typeface="+mn-cs"/>
            </a:endParaRPr>
          </a:p>
          <a:p>
            <a:endParaRPr lang="en-US" sz="1200" b="1" dirty="0"/>
          </a:p>
          <a:p>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13</a:t>
            </a:fld>
            <a:endParaRPr lang="en-US"/>
          </a:p>
        </p:txBody>
      </p:sp>
    </p:spTree>
    <p:extLst>
      <p:ext uri="{BB962C8B-B14F-4D97-AF65-F5344CB8AC3E}">
        <p14:creationId xmlns:p14="http://schemas.microsoft.com/office/powerpoint/2010/main" val="4141367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the National Issues Forums are held in many communities wherein individuals, networks, and groups explore public issues through the perspective of several public policy choices. Rather than choose sides, these forums are designed for the participants to examine the applicability, strengths, limitations, and values of each choice. National Issues Forums are conscious acts of deliberation that make it easier for the system and the </a:t>
            </a:r>
            <a:r>
              <a:rPr lang="en-US" dirty="0" err="1"/>
              <a:t>lifeworld</a:t>
            </a:r>
            <a:r>
              <a:rPr lang="en-US" dirty="0"/>
              <a:t> to interact.</a:t>
            </a:r>
          </a:p>
          <a:p>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14</a:t>
            </a:fld>
            <a:endParaRPr lang="en-US"/>
          </a:p>
        </p:txBody>
      </p:sp>
    </p:spTree>
    <p:extLst>
      <p:ext uri="{BB962C8B-B14F-4D97-AF65-F5344CB8AC3E}">
        <p14:creationId xmlns:p14="http://schemas.microsoft.com/office/powerpoint/2010/main" val="819728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sz="1200" b="0" i="0" u="none" strike="noStrike" kern="1200" baseline="0" dirty="0">
                <a:solidFill>
                  <a:schemeClr val="tx1"/>
                </a:solidFill>
                <a:latin typeface="+mn-lt"/>
                <a:ea typeface="+mn-ea"/>
                <a:cs typeface="+mn-cs"/>
              </a:rPr>
              <a:t>The rational economic man model was proposed by Alfred Marshall (1895). He believed that humans were interested in maximizing their utility, happiness, or profits. The rational man would investigate each alternative and choose that which would best suit his individual needs.</a:t>
            </a:r>
          </a:p>
          <a:p>
            <a:r>
              <a:rPr lang="en-US" sz="1200" b="0" i="0" u="none" strike="noStrike" kern="1200" baseline="0" dirty="0">
                <a:solidFill>
                  <a:schemeClr val="tx1"/>
                </a:solidFill>
                <a:latin typeface="+mn-lt"/>
                <a:ea typeface="+mn-ea"/>
                <a:cs typeface="+mn-cs"/>
              </a:rPr>
              <a:t>Marshall assumed all the relevant information was available to the economic man and that he could understand the consequences of his</a:t>
            </a:r>
          </a:p>
          <a:p>
            <a:r>
              <a:rPr lang="en-US" sz="1200" b="0" i="0" u="none" strike="noStrike" kern="1200" baseline="0" dirty="0">
                <a:solidFill>
                  <a:schemeClr val="tx1"/>
                </a:solidFill>
                <a:latin typeface="+mn-lt"/>
                <a:ea typeface="+mn-ea"/>
                <a:cs typeface="+mn-cs"/>
              </a:rPr>
              <a:t>choices. The focus was on the individual rather than the collective. </a:t>
            </a:r>
          </a:p>
          <a:p>
            <a:r>
              <a:rPr lang="en-US" sz="1200" b="0" i="0" u="none" strike="noStrike" kern="1200" baseline="0" dirty="0">
                <a:solidFill>
                  <a:schemeClr val="tx1"/>
                </a:solidFill>
                <a:latin typeface="+mn-lt"/>
                <a:ea typeface="+mn-ea"/>
                <a:cs typeface="+mn-cs"/>
              </a:rPr>
              <a:t>For example, </a:t>
            </a:r>
            <a:r>
              <a:rPr lang="en-US" sz="1200" b="0" i="0" u="none" strike="noStrike" kern="1200" baseline="0" dirty="0" err="1">
                <a:solidFill>
                  <a:schemeClr val="tx1"/>
                </a:solidFill>
                <a:latin typeface="+mn-lt"/>
                <a:ea typeface="+mn-ea"/>
                <a:cs typeface="+mn-cs"/>
              </a:rPr>
              <a:t>Mancur</a:t>
            </a:r>
            <a:r>
              <a:rPr lang="en-US" sz="1200" b="0" i="0" u="none" strike="noStrike" kern="1200" baseline="0" dirty="0">
                <a:solidFill>
                  <a:schemeClr val="tx1"/>
                </a:solidFill>
                <a:latin typeface="+mn-lt"/>
                <a:ea typeface="+mn-ea"/>
                <a:cs typeface="+mn-cs"/>
              </a:rPr>
              <a:t> Olson (1965) explored whether rational calculation would lead a few individuals to pursue collective action as a way to obtain</a:t>
            </a:r>
          </a:p>
          <a:p>
            <a:r>
              <a:rPr lang="en-US" sz="1200" b="0" i="0" u="none" strike="noStrike" kern="1200" baseline="0" dirty="0">
                <a:solidFill>
                  <a:schemeClr val="tx1"/>
                </a:solidFill>
                <a:latin typeface="+mn-lt"/>
                <a:ea typeface="+mn-ea"/>
                <a:cs typeface="+mn-cs"/>
              </a:rPr>
              <a:t>public goods because they could pursue these goods whether they were active or not. He believed that collective behavior could be expected under two conditions:</a:t>
            </a:r>
          </a:p>
          <a:p>
            <a:r>
              <a:rPr lang="en-US" sz="1200" b="0" i="0" u="none" strike="noStrike" kern="1200" baseline="0" dirty="0">
                <a:solidFill>
                  <a:schemeClr val="tx1"/>
                </a:solidFill>
                <a:latin typeface="+mn-lt"/>
                <a:ea typeface="+mn-ea"/>
                <a:cs typeface="+mn-cs"/>
              </a:rPr>
              <a:t>(1) selective incentives – such as increased stature in the community, tax breaks, or other benefits – could increase the rewards of those engaging in collective action, and (2) the threat of sanctions against those who fail to participate.</a:t>
            </a:r>
            <a:endParaRPr lang="en-US" sz="1200" b="1"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One is prior contact with a group member </a:t>
            </a:r>
            <a:r>
              <a:rPr lang="en-US" sz="1200" b="0" i="0" u="none" strike="noStrike" kern="1200" baseline="0" dirty="0">
                <a:solidFill>
                  <a:schemeClr val="tx1"/>
                </a:solidFill>
                <a:latin typeface="+mn-lt"/>
                <a:ea typeface="+mn-ea"/>
                <a:cs typeface="+mn-cs"/>
              </a:rPr>
              <a:t>because it is easier to recruit through interpersonal channels. </a:t>
            </a:r>
          </a:p>
          <a:p>
            <a:r>
              <a:rPr lang="en-US" sz="1200" b="1" i="0" u="none" strike="noStrike" kern="1200" baseline="0" dirty="0">
                <a:solidFill>
                  <a:schemeClr val="tx1"/>
                </a:solidFill>
                <a:latin typeface="+mn-lt"/>
                <a:ea typeface="+mn-ea"/>
                <a:cs typeface="+mn-cs"/>
              </a:rPr>
              <a:t>A second is prior membership in organizations </a:t>
            </a:r>
            <a:r>
              <a:rPr lang="en-US" sz="1200" b="0" i="0" u="none" strike="noStrike" kern="1200" baseline="0" dirty="0">
                <a:solidFill>
                  <a:schemeClr val="tx1"/>
                </a:solidFill>
                <a:latin typeface="+mn-lt"/>
                <a:ea typeface="+mn-ea"/>
                <a:cs typeface="+mn-cs"/>
              </a:rPr>
              <a:t>due to the likelihood that those who are already active may join other groups and, conversely, isolated individuals may perceive joining as a type of risk. </a:t>
            </a:r>
          </a:p>
          <a:p>
            <a:r>
              <a:rPr lang="en-US" sz="1200" b="1" i="0" u="none" strike="noStrike" kern="1200" baseline="0" dirty="0">
                <a:solidFill>
                  <a:schemeClr val="tx1"/>
                </a:solidFill>
                <a:latin typeface="+mn-lt"/>
                <a:ea typeface="+mn-ea"/>
                <a:cs typeface="+mn-cs"/>
              </a:rPr>
              <a:t>The third is a history of prior activism </a:t>
            </a:r>
            <a:r>
              <a:rPr lang="en-US" sz="1200" b="0" i="0" u="none" strike="noStrike" kern="1200" baseline="0" dirty="0">
                <a:solidFill>
                  <a:schemeClr val="tx1"/>
                </a:solidFill>
                <a:latin typeface="+mn-lt"/>
                <a:ea typeface="+mn-ea"/>
                <a:cs typeface="+mn-cs"/>
              </a:rPr>
              <a:t>because those with previous experience are more likely to reinforce their identity through new forms of activism. </a:t>
            </a:r>
          </a:p>
          <a:p>
            <a:r>
              <a:rPr lang="en-US" sz="1200" b="1" i="0" u="none" strike="noStrike" kern="1200" baseline="0" dirty="0">
                <a:solidFill>
                  <a:schemeClr val="tx1"/>
                </a:solidFill>
                <a:latin typeface="+mn-lt"/>
                <a:ea typeface="+mn-ea"/>
                <a:cs typeface="+mn-cs"/>
              </a:rPr>
              <a:t>The fourth factor is biographical availability, </a:t>
            </a:r>
            <a:r>
              <a:rPr lang="en-US" sz="1200" b="0" i="0" u="none" strike="noStrike" kern="1200" baseline="0" dirty="0">
                <a:solidFill>
                  <a:schemeClr val="tx1"/>
                </a:solidFill>
                <a:latin typeface="+mn-lt"/>
                <a:ea typeface="+mn-ea"/>
                <a:cs typeface="+mn-cs"/>
              </a:rPr>
              <a:t>which pulls people toward and away from social movements. For example, full-time employment, marriage, and family responsibilities may increase the risks and costs of becoming involved. Conversely, those who are free of personal constraints may be more likely to join. There is some empirical evidence that students and autonomous professionals may be more likely to join social movements (</a:t>
            </a:r>
            <a:r>
              <a:rPr lang="en-US" sz="1200" b="0" i="0" u="none" strike="noStrike" kern="1200" baseline="0" dirty="0" err="1">
                <a:solidFill>
                  <a:schemeClr val="tx1"/>
                </a:solidFill>
                <a:latin typeface="+mn-lt"/>
                <a:ea typeface="+mn-ea"/>
                <a:cs typeface="+mn-cs"/>
              </a:rPr>
              <a:t>McAdam</a:t>
            </a:r>
            <a:r>
              <a:rPr lang="en-US" sz="1200" b="0" i="0" u="none" strike="noStrike" kern="1200" baseline="0" dirty="0">
                <a:solidFill>
                  <a:schemeClr val="tx1"/>
                </a:solidFill>
                <a:latin typeface="+mn-lt"/>
                <a:ea typeface="+mn-ea"/>
                <a:cs typeface="+mn-cs"/>
              </a:rPr>
              <a:t> 1988).</a:t>
            </a:r>
            <a:endParaRPr lang="en-US" dirty="0"/>
          </a:p>
        </p:txBody>
      </p:sp>
      <p:sp>
        <p:nvSpPr>
          <p:cNvPr id="4" name="Slide Number Placeholder 3"/>
          <p:cNvSpPr>
            <a:spLocks noGrp="1"/>
          </p:cNvSpPr>
          <p:nvPr>
            <p:ph type="sldNum" sz="quarter" idx="10"/>
          </p:nvPr>
        </p:nvSpPr>
        <p:spPr/>
        <p:txBody>
          <a:bodyPr/>
          <a:lstStyle/>
          <a:p>
            <a:fld id="{99A1D713-B551-40CD-B1A1-6F7ACAACFDEC}" type="slidenum">
              <a:rPr lang="en-US" smtClean="0"/>
              <a:pPr/>
              <a:t>15</a:t>
            </a:fld>
            <a:endParaRPr lang="en-US"/>
          </a:p>
        </p:txBody>
      </p:sp>
    </p:spTree>
    <p:extLst>
      <p:ext uri="{BB962C8B-B14F-4D97-AF65-F5344CB8AC3E}">
        <p14:creationId xmlns:p14="http://schemas.microsoft.com/office/powerpoint/2010/main" val="2921619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US" sz="1200" b="1" kern="1200" baseline="0" dirty="0">
                <a:solidFill>
                  <a:schemeClr val="tx1"/>
                </a:solidFill>
                <a:latin typeface="+mn-lt"/>
                <a:ea typeface="+mn-ea"/>
                <a:cs typeface="+mn-cs"/>
              </a:rPr>
              <a:t>Needs-based community</a:t>
            </a:r>
          </a:p>
          <a:p>
            <a:pPr algn="just"/>
            <a:r>
              <a:rPr lang="en-US" sz="1200" b="1" kern="1200" baseline="0" dirty="0">
                <a:solidFill>
                  <a:schemeClr val="tx1"/>
                </a:solidFill>
                <a:latin typeface="+mn-lt"/>
                <a:ea typeface="+mn-ea"/>
                <a:cs typeface="+mn-cs"/>
              </a:rPr>
              <a:t>development</a:t>
            </a:r>
          </a:p>
          <a:p>
            <a:pPr algn="just"/>
            <a:r>
              <a:rPr lang="en-US" sz="1200" kern="1200" baseline="0" dirty="0">
                <a:solidFill>
                  <a:schemeClr val="tx1"/>
                </a:solidFill>
                <a:latin typeface="+mn-lt"/>
                <a:ea typeface="+mn-ea"/>
                <a:cs typeface="+mn-cs"/>
              </a:rPr>
              <a:t>There are two primary methods of approaching community development. The conventional or traditional approach is to identify the issues, problems, and needs of a community. In many low-income neighborhoods, it is easy to point to problems – vacant and abandoned houses, boarded-up store fronts, empty lots filled with trash, and countless others. By focusing on problems, community residents tend to concentrate only on what is missing in</a:t>
            </a:r>
          </a:p>
          <a:p>
            <a:pPr algn="just"/>
            <a:r>
              <a:rPr lang="en-US" sz="1200" kern="1200" baseline="0" dirty="0">
                <a:solidFill>
                  <a:schemeClr val="tx1"/>
                </a:solidFill>
                <a:latin typeface="+mn-lt"/>
                <a:ea typeface="+mn-ea"/>
                <a:cs typeface="+mn-cs"/>
              </a:rPr>
              <a:t>a community. For example, a neighborhood may point to problems such as high unemployment rates or lack of shopping opportunities and identify the need for more jobs and businesses. If community residents focus only on trying to fix the problems that they see, they may miss or ignore the causes of these</a:t>
            </a:r>
          </a:p>
          <a:p>
            <a:pPr algn="just"/>
            <a:r>
              <a:rPr lang="en-US" sz="1200" kern="1200" baseline="0" dirty="0">
                <a:solidFill>
                  <a:schemeClr val="tx1"/>
                </a:solidFill>
                <a:latin typeface="+mn-lt"/>
                <a:ea typeface="+mn-ea"/>
                <a:cs typeface="+mn-cs"/>
              </a:rPr>
              <a:t>problems. Many of the problems identified, like poverty or unemployment, are issues too large for one community</a:t>
            </a:r>
          </a:p>
          <a:p>
            <a:pPr algn="just"/>
            <a:r>
              <a:rPr lang="en-US" sz="1200" kern="1200" baseline="0" dirty="0">
                <a:solidFill>
                  <a:schemeClr val="tx1"/>
                </a:solidFill>
                <a:latin typeface="+mn-lt"/>
                <a:ea typeface="+mn-ea"/>
                <a:cs typeface="+mn-cs"/>
              </a:rPr>
              <a:t>to solve by itself. By focusing on the causes of problems, community residents may end up wringing their hands or giving up because of the overwhelming nature of the causes. This approach can create unreasonable expectations that may lead to disappointment and failure over time. In addition, this approach can point to so many problems and needs that people feel overwhelmed, and, therefore, nothing is done. Figure 3.1 provides an example of a</a:t>
            </a:r>
          </a:p>
          <a:p>
            <a:pPr algn="just"/>
            <a:r>
              <a:rPr lang="en-US" sz="1200" kern="1200" baseline="0" dirty="0">
                <a:solidFill>
                  <a:schemeClr val="tx1"/>
                </a:solidFill>
                <a:latin typeface="+mn-lt"/>
                <a:ea typeface="+mn-ea"/>
                <a:cs typeface="+mn-cs"/>
              </a:rPr>
              <a:t>community needs map which outlines problems within a community. This map illustrates numerous problems, many of which are difficult to resolve by any one community, neighborhood, or organization.</a:t>
            </a:r>
          </a:p>
          <a:p>
            <a:pPr algn="just"/>
            <a:r>
              <a:rPr lang="en-US" sz="1200" b="1" kern="1200" baseline="0" dirty="0">
                <a:solidFill>
                  <a:schemeClr val="tx1"/>
                </a:solidFill>
                <a:latin typeface="+mn-lt"/>
                <a:ea typeface="+mn-ea"/>
                <a:cs typeface="+mn-cs"/>
              </a:rPr>
              <a:t>Asset-based community</a:t>
            </a:r>
          </a:p>
          <a:p>
            <a:pPr algn="just"/>
            <a:r>
              <a:rPr lang="en-US" sz="1200" b="1" kern="1200" baseline="0" dirty="0">
                <a:solidFill>
                  <a:schemeClr val="tx1"/>
                </a:solidFill>
                <a:latin typeface="+mn-lt"/>
                <a:ea typeface="+mn-ea"/>
                <a:cs typeface="+mn-cs"/>
              </a:rPr>
              <a:t>development</a:t>
            </a:r>
          </a:p>
          <a:p>
            <a:r>
              <a:rPr lang="en-US" sz="1200" kern="1200" baseline="0" dirty="0">
                <a:solidFill>
                  <a:schemeClr val="tx1"/>
                </a:solidFill>
                <a:latin typeface="+mn-lt"/>
                <a:ea typeface="+mn-ea"/>
                <a:cs typeface="+mn-cs"/>
              </a:rPr>
              <a:t>An alternative approach is asset-based community development. One could argue that this approach is the reverse of the conventional approach. The idea is to build capacity within a community – to build and strengthen a community’s assets. In contrast to focusing on problems and needs, this alternative approach focuses on a community’s strengths and assets. This asset-based approach is focused on a community’s capacity rather than on its deficits. For instance, rather than focusing on missing small businesses, this approach would focus on existing small businesses and their success. Further, by focusing on its assets, the community as a whole will see its</a:t>
            </a:r>
          </a:p>
          <a:p>
            <a:r>
              <a:rPr lang="en-US" sz="1200" kern="1200" baseline="0" dirty="0">
                <a:solidFill>
                  <a:schemeClr val="tx1"/>
                </a:solidFill>
                <a:latin typeface="+mn-lt"/>
                <a:ea typeface="+mn-ea"/>
                <a:cs typeface="+mn-cs"/>
              </a:rPr>
              <a:t>positive aspects (such as community gardens, a mentoring program, and the many skills of its residents)</a:t>
            </a:r>
          </a:p>
          <a:p>
            <a:r>
              <a:rPr lang="en-US" sz="1200" kern="1200" baseline="0" dirty="0">
                <a:solidFill>
                  <a:schemeClr val="tx1"/>
                </a:solidFill>
                <a:latin typeface="+mn-lt"/>
                <a:ea typeface="+mn-ea"/>
                <a:cs typeface="+mn-cs"/>
              </a:rPr>
              <a:t>and can then work on developing these assets even more. By implication, concentrating on community</a:t>
            </a:r>
          </a:p>
          <a:p>
            <a:r>
              <a:rPr lang="en-US" sz="1200" kern="1200" baseline="0" dirty="0">
                <a:solidFill>
                  <a:schemeClr val="tx1"/>
                </a:solidFill>
                <a:latin typeface="+mn-lt"/>
                <a:ea typeface="+mn-ea"/>
                <a:cs typeface="+mn-cs"/>
              </a:rPr>
              <a:t>assets will create a snowball effect that will influence other areas within a community such as its needs and</a:t>
            </a:r>
          </a:p>
          <a:p>
            <a:r>
              <a:rPr lang="en-US" sz="1200" kern="1200" baseline="0" dirty="0">
                <a:solidFill>
                  <a:schemeClr val="tx1"/>
                </a:solidFill>
                <a:latin typeface="+mn-lt"/>
                <a:ea typeface="+mn-ea"/>
                <a:cs typeface="+mn-cs"/>
              </a:rPr>
              <a:t>problems. This alternative approach does not ignore the problems within a community, but focuses first</a:t>
            </a:r>
          </a:p>
          <a:p>
            <a:r>
              <a:rPr lang="en-US" sz="1200" kern="1200" baseline="0" dirty="0">
                <a:solidFill>
                  <a:schemeClr val="tx1"/>
                </a:solidFill>
                <a:latin typeface="+mn-lt"/>
                <a:ea typeface="+mn-ea"/>
                <a:cs typeface="+mn-cs"/>
              </a:rPr>
              <a:t>on its strengths and small triumphs in order to provide a positive perspective of the community rather than a discouraging one. Figure 3.2 shows an example of the “mapped” assets within a community and the capacities of its individuals, associations, and institutions. The assets map underscores the potential for community development because it is starting from a positive base rather than from a base rooted in problems. Chapter 10 provides additional information about the process of asset mapping.</a:t>
            </a:r>
          </a:p>
          <a:p>
            <a:pPr algn="just"/>
            <a:endParaRPr lang="en-US" sz="1200" kern="1200" baseline="0" dirty="0">
              <a:solidFill>
                <a:schemeClr val="tx1"/>
              </a:solidFill>
              <a:latin typeface="+mn-lt"/>
              <a:ea typeface="+mn-ea"/>
              <a:cs typeface="+mn-cs"/>
            </a:endParaRPr>
          </a:p>
          <a:p>
            <a:pPr algn="just"/>
            <a:endParaRPr lang="en-US" dirty="0"/>
          </a:p>
        </p:txBody>
      </p:sp>
      <p:sp>
        <p:nvSpPr>
          <p:cNvPr id="4" name="Slide Number Placeholder 3"/>
          <p:cNvSpPr>
            <a:spLocks noGrp="1"/>
          </p:cNvSpPr>
          <p:nvPr>
            <p:ph type="sldNum" sz="quarter" idx="10"/>
          </p:nvPr>
        </p:nvSpPr>
        <p:spPr/>
        <p:txBody>
          <a:bodyPr/>
          <a:lstStyle/>
          <a:p>
            <a:fld id="{5FCCE4B3-BF21-421A-95B0-E086936D720B}"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213" name="Picture 21" descr="stuff"/>
          <p:cNvPicPr>
            <a:picLocks noChangeAspect="1" noChangeArrowheads="1"/>
          </p:cNvPicPr>
          <p:nvPr/>
        </p:nvPicPr>
        <p:blipFill>
          <a:blip r:embed="rId2"/>
          <a:srcRect/>
          <a:stretch>
            <a:fillRect/>
          </a:stretch>
        </p:blipFill>
        <p:spPr bwMode="auto">
          <a:xfrm>
            <a:off x="0" y="0"/>
            <a:ext cx="9144000" cy="5129213"/>
          </a:xfrm>
          <a:prstGeom prst="rect">
            <a:avLst/>
          </a:prstGeom>
          <a:noFill/>
        </p:spPr>
      </p:pic>
      <p:sp>
        <p:nvSpPr>
          <p:cNvPr id="8212" name="Rectangle 20"/>
          <p:cNvSpPr>
            <a:spLocks noChangeArrowheads="1"/>
          </p:cNvSpPr>
          <p:nvPr/>
        </p:nvSpPr>
        <p:spPr bwMode="auto">
          <a:xfrm>
            <a:off x="0" y="6613525"/>
            <a:ext cx="9144000" cy="244475"/>
          </a:xfrm>
          <a:prstGeom prst="rect">
            <a:avLst/>
          </a:prstGeom>
          <a:solidFill>
            <a:srgbClr val="003366"/>
          </a:solidFill>
          <a:ln w="9525" algn="ctr">
            <a:noFill/>
            <a:miter lim="800000"/>
            <a:headEnd/>
            <a:tailEnd/>
          </a:ln>
          <a:effectLst/>
        </p:spPr>
        <p:txBody>
          <a:bodyPr>
            <a:spAutoFit/>
          </a:bodyPr>
          <a:lstStyle/>
          <a:p>
            <a:r>
              <a:rPr lang="en-US"/>
              <a:t>www.company.com</a:t>
            </a:r>
            <a:endParaRPr lang="fr-FR"/>
          </a:p>
        </p:txBody>
      </p:sp>
      <p:sp>
        <p:nvSpPr>
          <p:cNvPr id="8198" name="Rectangle 6"/>
          <p:cNvSpPr>
            <a:spLocks noGrp="1" noChangeArrowheads="1"/>
          </p:cNvSpPr>
          <p:nvPr>
            <p:ph type="subTitle" idx="1"/>
          </p:nvPr>
        </p:nvSpPr>
        <p:spPr>
          <a:xfrm>
            <a:off x="3429000" y="5029200"/>
            <a:ext cx="5715000" cy="609600"/>
          </a:xfrm>
        </p:spPr>
        <p:txBody>
          <a:bodyPr/>
          <a:lstStyle>
            <a:lvl1pPr marL="0" indent="0" algn="ctr">
              <a:buFontTx/>
              <a:buNone/>
              <a:defRPr sz="2000">
                <a:solidFill>
                  <a:schemeClr val="bg1"/>
                </a:solidFill>
              </a:defRPr>
            </a:lvl1pPr>
          </a:lstStyle>
          <a:p>
            <a:r>
              <a:rPr lang="en-US"/>
              <a:t>Click to edit Master subtitle style</a:t>
            </a:r>
          </a:p>
        </p:txBody>
      </p:sp>
      <p:sp>
        <p:nvSpPr>
          <p:cNvPr id="8197" name="Rectangle 5"/>
          <p:cNvSpPr>
            <a:spLocks noGrp="1" noChangeArrowheads="1"/>
          </p:cNvSpPr>
          <p:nvPr>
            <p:ph type="ctrTitle"/>
          </p:nvPr>
        </p:nvSpPr>
        <p:spPr>
          <a:xfrm>
            <a:off x="3429000" y="3581400"/>
            <a:ext cx="5715000" cy="1470025"/>
          </a:xfrm>
          <a:solidFill>
            <a:schemeClr val="bg1"/>
          </a:solidFill>
          <a:ln algn="ctr"/>
        </p:spPr>
        <p:txBody>
          <a:bodyPr lIns="91440" anchor="t"/>
          <a:lstStyle>
            <a:lvl1pPr algn="ctr">
              <a:spcBef>
                <a:spcPct val="20000"/>
              </a:spcBef>
              <a:defRPr sz="4000" b="1">
                <a:solidFill>
                  <a:srgbClr val="FCAB1A"/>
                </a:solidFill>
                <a:latin typeface="Verdana" pitchFamily="34" charset="0"/>
              </a:defRPr>
            </a:lvl1pPr>
          </a:lstStyle>
          <a:p>
            <a:r>
              <a:rPr lang="en-US"/>
              <a:t>Click to edit Master title style</a:t>
            </a:r>
          </a:p>
        </p:txBody>
      </p:sp>
      <p:pic>
        <p:nvPicPr>
          <p:cNvPr id="6" name="Picture 21" descr="stuff"/>
          <p:cNvPicPr>
            <a:picLocks noChangeAspect="1" noChangeArrowheads="1"/>
          </p:cNvPicPr>
          <p:nvPr/>
        </p:nvPicPr>
        <p:blipFill>
          <a:blip r:embed="rId2"/>
          <a:srcRect/>
          <a:stretch>
            <a:fillRect/>
          </a:stretch>
        </p:blipFill>
        <p:spPr bwMode="auto">
          <a:xfrm>
            <a:off x="0" y="0"/>
            <a:ext cx="9144000" cy="5129213"/>
          </a:xfrm>
          <a:prstGeom prst="rect">
            <a:avLst/>
          </a:prstGeom>
          <a:noFill/>
        </p:spPr>
      </p:pic>
      <p:sp>
        <p:nvSpPr>
          <p:cNvPr id="7" name="Rectangle 20"/>
          <p:cNvSpPr>
            <a:spLocks noChangeArrowheads="1"/>
          </p:cNvSpPr>
          <p:nvPr/>
        </p:nvSpPr>
        <p:spPr bwMode="auto">
          <a:xfrm>
            <a:off x="0" y="6613525"/>
            <a:ext cx="9144000" cy="244475"/>
          </a:xfrm>
          <a:prstGeom prst="rect">
            <a:avLst/>
          </a:prstGeom>
          <a:solidFill>
            <a:srgbClr val="003366"/>
          </a:solidFill>
          <a:ln w="9525" algn="ctr">
            <a:noFill/>
            <a:miter lim="800000"/>
            <a:headEnd/>
            <a:tailEnd/>
          </a:ln>
          <a:effectLst/>
        </p:spPr>
        <p:txBody>
          <a:bodyPr>
            <a:spAutoFit/>
          </a:bodyPr>
          <a:lstStyle/>
          <a:p>
            <a:r>
              <a:rPr lang="en-US"/>
              <a:t>www.company.com</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15200" y="1400175"/>
            <a:ext cx="1828800" cy="47720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828800" y="1400175"/>
            <a:ext cx="5334000" cy="47720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828800" y="1400175"/>
            <a:ext cx="7315200" cy="581025"/>
          </a:xfrm>
        </p:spPr>
        <p:txBody>
          <a:bodyPr/>
          <a:lstStyle/>
          <a:p>
            <a:r>
              <a:rPr lang="en-US"/>
              <a:t>Click to edit Master title style</a:t>
            </a:r>
          </a:p>
        </p:txBody>
      </p:sp>
      <p:sp>
        <p:nvSpPr>
          <p:cNvPr id="3" name="Chart Placeholder 2"/>
          <p:cNvSpPr>
            <a:spLocks noGrp="1"/>
          </p:cNvSpPr>
          <p:nvPr>
            <p:ph type="chart" idx="1"/>
          </p:nvPr>
        </p:nvSpPr>
        <p:spPr>
          <a:xfrm>
            <a:off x="1828800" y="2133600"/>
            <a:ext cx="7162800" cy="4038600"/>
          </a:xfrm>
        </p:spPr>
        <p:txBody>
          <a:bodyPr/>
          <a:lstStyle/>
          <a:p>
            <a:r>
              <a:rPr lang="en-US"/>
              <a:t>Click icon to add chart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1400175"/>
            <a:ext cx="7315200" cy="581025"/>
          </a:xfrm>
        </p:spPr>
        <p:txBody>
          <a:bodyPr/>
          <a:lstStyle/>
          <a:p>
            <a:r>
              <a:rPr lang="en-US"/>
              <a:t>Click to edit Master title style</a:t>
            </a:r>
          </a:p>
        </p:txBody>
      </p:sp>
      <p:sp>
        <p:nvSpPr>
          <p:cNvPr id="3" name="Text Placeholder 2"/>
          <p:cNvSpPr>
            <a:spLocks noGrp="1"/>
          </p:cNvSpPr>
          <p:nvPr>
            <p:ph type="body" sz="half" idx="1"/>
          </p:nvPr>
        </p:nvSpPr>
        <p:spPr>
          <a:xfrm>
            <a:off x="1828800" y="2133600"/>
            <a:ext cx="35052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86400" y="2133600"/>
            <a:ext cx="35052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828800" y="2133600"/>
            <a:ext cx="35052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86400" y="2133600"/>
            <a:ext cx="35052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4" name="Picture 20" descr="stuff"/>
          <p:cNvPicPr>
            <a:picLocks noChangeAspect="1" noChangeArrowheads="1"/>
          </p:cNvPicPr>
          <p:nvPr/>
        </p:nvPicPr>
        <p:blipFill>
          <a:blip r:embed="rId15"/>
          <a:srcRect/>
          <a:stretch>
            <a:fillRect/>
          </a:stretch>
        </p:blipFill>
        <p:spPr bwMode="auto">
          <a:xfrm>
            <a:off x="0" y="0"/>
            <a:ext cx="9144000" cy="5129213"/>
          </a:xfrm>
          <a:prstGeom prst="rect">
            <a:avLst/>
          </a:prstGeom>
          <a:noFill/>
        </p:spPr>
      </p:pic>
      <p:sp>
        <p:nvSpPr>
          <p:cNvPr id="1057" name="Rectangle 33"/>
          <p:cNvSpPr>
            <a:spLocks noChangeArrowheads="1"/>
          </p:cNvSpPr>
          <p:nvPr/>
        </p:nvSpPr>
        <p:spPr bwMode="auto">
          <a:xfrm>
            <a:off x="1295400" y="1752600"/>
            <a:ext cx="7848600" cy="3505200"/>
          </a:xfrm>
          <a:prstGeom prst="rect">
            <a:avLst/>
          </a:prstGeom>
          <a:solidFill>
            <a:schemeClr val="bg1"/>
          </a:solidFill>
          <a:ln w="9525" algn="ctr">
            <a:solidFill>
              <a:schemeClr val="bg1"/>
            </a:solidFill>
            <a:miter lim="800000"/>
            <a:headEnd/>
            <a:tailEnd/>
          </a:ln>
          <a:effectLst/>
        </p:spPr>
        <p:txBody>
          <a:bodyPr wrap="none" anchor="ctr"/>
          <a:lstStyle/>
          <a:p>
            <a:endParaRPr lang="en-US"/>
          </a:p>
        </p:txBody>
      </p:sp>
      <p:sp>
        <p:nvSpPr>
          <p:cNvPr id="1026" name="Rectangle 2"/>
          <p:cNvSpPr>
            <a:spLocks noGrp="1" noChangeArrowheads="1"/>
          </p:cNvSpPr>
          <p:nvPr>
            <p:ph type="title"/>
          </p:nvPr>
        </p:nvSpPr>
        <p:spPr bwMode="auto">
          <a:xfrm>
            <a:off x="1828800" y="1400175"/>
            <a:ext cx="7315200" cy="581025"/>
          </a:xfrm>
          <a:prstGeom prst="rect">
            <a:avLst/>
          </a:prstGeom>
          <a:solidFill>
            <a:srgbClr val="003366"/>
          </a:solid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en-US"/>
              <a:t>Click to edit Master title style</a:t>
            </a:r>
            <a:endParaRPr lang="fr-FR"/>
          </a:p>
        </p:txBody>
      </p:sp>
      <p:sp>
        <p:nvSpPr>
          <p:cNvPr id="1027" name="Rectangle 3"/>
          <p:cNvSpPr>
            <a:spLocks noGrp="1" noChangeArrowheads="1"/>
          </p:cNvSpPr>
          <p:nvPr>
            <p:ph type="body" idx="1"/>
          </p:nvPr>
        </p:nvSpPr>
        <p:spPr bwMode="auto">
          <a:xfrm>
            <a:off x="1828800" y="2133600"/>
            <a:ext cx="71628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1043" name="Rectangle 19"/>
          <p:cNvSpPr>
            <a:spLocks noChangeArrowheads="1"/>
          </p:cNvSpPr>
          <p:nvPr/>
        </p:nvSpPr>
        <p:spPr bwMode="auto">
          <a:xfrm>
            <a:off x="0" y="6613525"/>
            <a:ext cx="9144000" cy="244475"/>
          </a:xfrm>
          <a:prstGeom prst="rect">
            <a:avLst/>
          </a:prstGeom>
          <a:solidFill>
            <a:srgbClr val="003366"/>
          </a:solidFill>
          <a:ln w="9525">
            <a:noFill/>
            <a:miter lim="800000"/>
            <a:headEnd/>
            <a:tailEnd/>
          </a:ln>
          <a:effectLst/>
        </p:spPr>
        <p:txBody>
          <a:bodyPr>
            <a:spAutoFit/>
          </a:bodyPr>
          <a:lstStyle/>
          <a:p>
            <a:r>
              <a:rPr lang="en-US"/>
              <a:t>www.company.com</a:t>
            </a:r>
            <a:endParaRPr lang="fr-FR"/>
          </a:p>
        </p:txBody>
      </p:sp>
      <p:sp>
        <p:nvSpPr>
          <p:cNvPr id="1047" name="Oval 23"/>
          <p:cNvSpPr>
            <a:spLocks noChangeArrowheads="1"/>
          </p:cNvSpPr>
          <p:nvPr/>
        </p:nvSpPr>
        <p:spPr bwMode="auto">
          <a:xfrm>
            <a:off x="1433513"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1048" name="Oval 24"/>
          <p:cNvSpPr>
            <a:spLocks noChangeArrowheads="1"/>
          </p:cNvSpPr>
          <p:nvPr/>
        </p:nvSpPr>
        <p:spPr bwMode="auto">
          <a:xfrm>
            <a:off x="2193925" y="6159500"/>
            <a:ext cx="65088" cy="65088"/>
          </a:xfrm>
          <a:prstGeom prst="ellipse">
            <a:avLst/>
          </a:prstGeom>
          <a:solidFill>
            <a:srgbClr val="BDD2F2"/>
          </a:solidFill>
          <a:ln w="9525" algn="ctr">
            <a:noFill/>
            <a:round/>
            <a:headEnd/>
            <a:tailEnd/>
          </a:ln>
          <a:effectLst/>
        </p:spPr>
        <p:txBody>
          <a:bodyPr wrap="none" anchor="ctr"/>
          <a:lstStyle/>
          <a:p>
            <a:endParaRPr lang="en-US"/>
          </a:p>
        </p:txBody>
      </p:sp>
      <p:sp>
        <p:nvSpPr>
          <p:cNvPr id="1049" name="Oval 25"/>
          <p:cNvSpPr>
            <a:spLocks noChangeArrowheads="1"/>
          </p:cNvSpPr>
          <p:nvPr/>
        </p:nvSpPr>
        <p:spPr bwMode="auto">
          <a:xfrm>
            <a:off x="2954338"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1050" name="Oval 26"/>
          <p:cNvSpPr>
            <a:spLocks noChangeArrowheads="1"/>
          </p:cNvSpPr>
          <p:nvPr/>
        </p:nvSpPr>
        <p:spPr bwMode="auto">
          <a:xfrm>
            <a:off x="3714750" y="6159500"/>
            <a:ext cx="65088" cy="65088"/>
          </a:xfrm>
          <a:prstGeom prst="ellipse">
            <a:avLst/>
          </a:prstGeom>
          <a:solidFill>
            <a:srgbClr val="BDD2F2"/>
          </a:solidFill>
          <a:ln w="9525" algn="ctr">
            <a:noFill/>
            <a:round/>
            <a:headEnd/>
            <a:tailEnd/>
          </a:ln>
          <a:effectLst/>
        </p:spPr>
        <p:txBody>
          <a:bodyPr wrap="none" anchor="ctr"/>
          <a:lstStyle/>
          <a:p>
            <a:endParaRPr lang="en-US"/>
          </a:p>
        </p:txBody>
      </p:sp>
      <p:sp>
        <p:nvSpPr>
          <p:cNvPr id="1051" name="Oval 27"/>
          <p:cNvSpPr>
            <a:spLocks noChangeArrowheads="1"/>
          </p:cNvSpPr>
          <p:nvPr/>
        </p:nvSpPr>
        <p:spPr bwMode="auto">
          <a:xfrm>
            <a:off x="4475163"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1052" name="Oval 28"/>
          <p:cNvSpPr>
            <a:spLocks noChangeArrowheads="1"/>
          </p:cNvSpPr>
          <p:nvPr/>
        </p:nvSpPr>
        <p:spPr bwMode="auto">
          <a:xfrm>
            <a:off x="5237163"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1053" name="Oval 29"/>
          <p:cNvSpPr>
            <a:spLocks noChangeArrowheads="1"/>
          </p:cNvSpPr>
          <p:nvPr/>
        </p:nvSpPr>
        <p:spPr bwMode="auto">
          <a:xfrm>
            <a:off x="5997575" y="6159500"/>
            <a:ext cx="65088" cy="65088"/>
          </a:xfrm>
          <a:prstGeom prst="ellipse">
            <a:avLst/>
          </a:prstGeom>
          <a:solidFill>
            <a:srgbClr val="BDD2F2"/>
          </a:solidFill>
          <a:ln w="9525" algn="ctr">
            <a:noFill/>
            <a:round/>
            <a:headEnd/>
            <a:tailEnd/>
          </a:ln>
          <a:effectLst/>
        </p:spPr>
        <p:txBody>
          <a:bodyPr wrap="none" anchor="ctr"/>
          <a:lstStyle/>
          <a:p>
            <a:endParaRPr lang="en-US"/>
          </a:p>
        </p:txBody>
      </p:sp>
      <p:sp>
        <p:nvSpPr>
          <p:cNvPr id="1054" name="Oval 30"/>
          <p:cNvSpPr>
            <a:spLocks noChangeArrowheads="1"/>
          </p:cNvSpPr>
          <p:nvPr/>
        </p:nvSpPr>
        <p:spPr bwMode="auto">
          <a:xfrm>
            <a:off x="6757988"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1055" name="Oval 31"/>
          <p:cNvSpPr>
            <a:spLocks noChangeArrowheads="1"/>
          </p:cNvSpPr>
          <p:nvPr/>
        </p:nvSpPr>
        <p:spPr bwMode="auto">
          <a:xfrm>
            <a:off x="7518400" y="6159500"/>
            <a:ext cx="65088" cy="65088"/>
          </a:xfrm>
          <a:prstGeom prst="ellipse">
            <a:avLst/>
          </a:prstGeom>
          <a:solidFill>
            <a:srgbClr val="BDD2F2"/>
          </a:solidFill>
          <a:ln w="9525" algn="ctr">
            <a:noFill/>
            <a:round/>
            <a:headEnd/>
            <a:tailEnd/>
          </a:ln>
          <a:effectLst/>
        </p:spPr>
        <p:txBody>
          <a:bodyPr wrap="none" anchor="ctr"/>
          <a:lstStyle/>
          <a:p>
            <a:endParaRPr lang="en-US"/>
          </a:p>
        </p:txBody>
      </p:sp>
      <p:sp>
        <p:nvSpPr>
          <p:cNvPr id="1056" name="Oval 32"/>
          <p:cNvSpPr>
            <a:spLocks noChangeArrowheads="1"/>
          </p:cNvSpPr>
          <p:nvPr/>
        </p:nvSpPr>
        <p:spPr bwMode="auto">
          <a:xfrm>
            <a:off x="8280400" y="6159500"/>
            <a:ext cx="65088" cy="65088"/>
          </a:xfrm>
          <a:prstGeom prst="ellipse">
            <a:avLst/>
          </a:prstGeom>
          <a:solidFill>
            <a:srgbClr val="BDD2F2"/>
          </a:solidFill>
          <a:ln w="9525" algn="ctr">
            <a:noFill/>
            <a:round/>
            <a:headEnd/>
            <a:tailEnd/>
          </a:ln>
          <a:effectLst/>
        </p:spPr>
        <p:txBody>
          <a:bodyPr wrap="none" anchor="ctr"/>
          <a:lstStyle/>
          <a:p>
            <a:endParaRPr lang="en-US"/>
          </a:p>
        </p:txBody>
      </p:sp>
      <p:pic>
        <p:nvPicPr>
          <p:cNvPr id="17" name="Picture 20" descr="stuff"/>
          <p:cNvPicPr>
            <a:picLocks noChangeAspect="1" noChangeArrowheads="1"/>
          </p:cNvPicPr>
          <p:nvPr/>
        </p:nvPicPr>
        <p:blipFill>
          <a:blip r:embed="rId15"/>
          <a:srcRect/>
          <a:stretch>
            <a:fillRect/>
          </a:stretch>
        </p:blipFill>
        <p:spPr bwMode="auto">
          <a:xfrm>
            <a:off x="0" y="0"/>
            <a:ext cx="9144000" cy="5129213"/>
          </a:xfrm>
          <a:prstGeom prst="rect">
            <a:avLst/>
          </a:prstGeom>
          <a:noFill/>
        </p:spPr>
      </p:pic>
      <p:sp>
        <p:nvSpPr>
          <p:cNvPr id="18" name="Rectangle 33"/>
          <p:cNvSpPr>
            <a:spLocks noChangeArrowheads="1"/>
          </p:cNvSpPr>
          <p:nvPr/>
        </p:nvSpPr>
        <p:spPr bwMode="auto">
          <a:xfrm>
            <a:off x="1295400" y="1752600"/>
            <a:ext cx="7848600" cy="3505200"/>
          </a:xfrm>
          <a:prstGeom prst="rect">
            <a:avLst/>
          </a:prstGeom>
          <a:solidFill>
            <a:schemeClr val="bg1"/>
          </a:solidFill>
          <a:ln w="9525" algn="ctr">
            <a:solidFill>
              <a:schemeClr val="bg1"/>
            </a:solidFill>
            <a:miter lim="800000"/>
            <a:headEnd/>
            <a:tailEnd/>
          </a:ln>
          <a:effectLst/>
        </p:spPr>
        <p:txBody>
          <a:bodyPr wrap="none" anchor="ctr"/>
          <a:lstStyle/>
          <a:p>
            <a:endParaRPr lang="en-US"/>
          </a:p>
        </p:txBody>
      </p:sp>
      <p:sp>
        <p:nvSpPr>
          <p:cNvPr id="19" name="Rectangle 19"/>
          <p:cNvSpPr>
            <a:spLocks noChangeArrowheads="1"/>
          </p:cNvSpPr>
          <p:nvPr/>
        </p:nvSpPr>
        <p:spPr bwMode="auto">
          <a:xfrm>
            <a:off x="0" y="6613525"/>
            <a:ext cx="9144000" cy="244475"/>
          </a:xfrm>
          <a:prstGeom prst="rect">
            <a:avLst/>
          </a:prstGeom>
          <a:solidFill>
            <a:srgbClr val="003366"/>
          </a:solidFill>
          <a:ln w="9525">
            <a:noFill/>
            <a:miter lim="800000"/>
            <a:headEnd/>
            <a:tailEnd/>
          </a:ln>
          <a:effectLst/>
        </p:spPr>
        <p:txBody>
          <a:bodyPr>
            <a:spAutoFit/>
          </a:bodyPr>
          <a:lstStyle/>
          <a:p>
            <a:r>
              <a:rPr lang="en-US"/>
              <a:t>www.company.com</a:t>
            </a:r>
            <a:endParaRPr lang="fr-FR"/>
          </a:p>
        </p:txBody>
      </p:sp>
      <p:sp>
        <p:nvSpPr>
          <p:cNvPr id="20" name="Oval 23"/>
          <p:cNvSpPr>
            <a:spLocks noChangeArrowheads="1"/>
          </p:cNvSpPr>
          <p:nvPr/>
        </p:nvSpPr>
        <p:spPr bwMode="auto">
          <a:xfrm>
            <a:off x="1433513"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21" name="Oval 24"/>
          <p:cNvSpPr>
            <a:spLocks noChangeArrowheads="1"/>
          </p:cNvSpPr>
          <p:nvPr/>
        </p:nvSpPr>
        <p:spPr bwMode="auto">
          <a:xfrm>
            <a:off x="2193925" y="6159500"/>
            <a:ext cx="65088" cy="65088"/>
          </a:xfrm>
          <a:prstGeom prst="ellipse">
            <a:avLst/>
          </a:prstGeom>
          <a:solidFill>
            <a:srgbClr val="BDD2F2"/>
          </a:solidFill>
          <a:ln w="9525" algn="ctr">
            <a:noFill/>
            <a:round/>
            <a:headEnd/>
            <a:tailEnd/>
          </a:ln>
          <a:effectLst/>
        </p:spPr>
        <p:txBody>
          <a:bodyPr wrap="none" anchor="ctr"/>
          <a:lstStyle/>
          <a:p>
            <a:endParaRPr lang="en-US"/>
          </a:p>
        </p:txBody>
      </p:sp>
      <p:sp>
        <p:nvSpPr>
          <p:cNvPr id="22" name="Oval 25"/>
          <p:cNvSpPr>
            <a:spLocks noChangeArrowheads="1"/>
          </p:cNvSpPr>
          <p:nvPr/>
        </p:nvSpPr>
        <p:spPr bwMode="auto">
          <a:xfrm>
            <a:off x="2954338"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23" name="Oval 26"/>
          <p:cNvSpPr>
            <a:spLocks noChangeArrowheads="1"/>
          </p:cNvSpPr>
          <p:nvPr/>
        </p:nvSpPr>
        <p:spPr bwMode="auto">
          <a:xfrm>
            <a:off x="3714750" y="6159500"/>
            <a:ext cx="65088" cy="65088"/>
          </a:xfrm>
          <a:prstGeom prst="ellipse">
            <a:avLst/>
          </a:prstGeom>
          <a:solidFill>
            <a:srgbClr val="BDD2F2"/>
          </a:solidFill>
          <a:ln w="9525" algn="ctr">
            <a:noFill/>
            <a:round/>
            <a:headEnd/>
            <a:tailEnd/>
          </a:ln>
          <a:effectLst/>
        </p:spPr>
        <p:txBody>
          <a:bodyPr wrap="none" anchor="ctr"/>
          <a:lstStyle/>
          <a:p>
            <a:endParaRPr lang="en-US"/>
          </a:p>
        </p:txBody>
      </p:sp>
      <p:sp>
        <p:nvSpPr>
          <p:cNvPr id="24" name="Oval 27"/>
          <p:cNvSpPr>
            <a:spLocks noChangeArrowheads="1"/>
          </p:cNvSpPr>
          <p:nvPr/>
        </p:nvSpPr>
        <p:spPr bwMode="auto">
          <a:xfrm>
            <a:off x="4475163"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25" name="Oval 28"/>
          <p:cNvSpPr>
            <a:spLocks noChangeArrowheads="1"/>
          </p:cNvSpPr>
          <p:nvPr/>
        </p:nvSpPr>
        <p:spPr bwMode="auto">
          <a:xfrm>
            <a:off x="5237163"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26" name="Oval 29"/>
          <p:cNvSpPr>
            <a:spLocks noChangeArrowheads="1"/>
          </p:cNvSpPr>
          <p:nvPr/>
        </p:nvSpPr>
        <p:spPr bwMode="auto">
          <a:xfrm>
            <a:off x="5997575" y="6159500"/>
            <a:ext cx="65088" cy="65088"/>
          </a:xfrm>
          <a:prstGeom prst="ellipse">
            <a:avLst/>
          </a:prstGeom>
          <a:solidFill>
            <a:srgbClr val="BDD2F2"/>
          </a:solidFill>
          <a:ln w="9525" algn="ctr">
            <a:noFill/>
            <a:round/>
            <a:headEnd/>
            <a:tailEnd/>
          </a:ln>
          <a:effectLst/>
        </p:spPr>
        <p:txBody>
          <a:bodyPr wrap="none" anchor="ctr"/>
          <a:lstStyle/>
          <a:p>
            <a:endParaRPr lang="en-US"/>
          </a:p>
        </p:txBody>
      </p:sp>
      <p:sp>
        <p:nvSpPr>
          <p:cNvPr id="27" name="Oval 30"/>
          <p:cNvSpPr>
            <a:spLocks noChangeArrowheads="1"/>
          </p:cNvSpPr>
          <p:nvPr/>
        </p:nvSpPr>
        <p:spPr bwMode="auto">
          <a:xfrm>
            <a:off x="6757988" y="6159500"/>
            <a:ext cx="65087" cy="65088"/>
          </a:xfrm>
          <a:prstGeom prst="ellipse">
            <a:avLst/>
          </a:prstGeom>
          <a:solidFill>
            <a:srgbClr val="BDD2F2"/>
          </a:solidFill>
          <a:ln w="9525" algn="ctr">
            <a:noFill/>
            <a:round/>
            <a:headEnd/>
            <a:tailEnd/>
          </a:ln>
          <a:effectLst/>
        </p:spPr>
        <p:txBody>
          <a:bodyPr wrap="none" anchor="ctr"/>
          <a:lstStyle/>
          <a:p>
            <a:endParaRPr lang="en-US"/>
          </a:p>
        </p:txBody>
      </p:sp>
      <p:sp>
        <p:nvSpPr>
          <p:cNvPr id="28" name="Oval 31"/>
          <p:cNvSpPr>
            <a:spLocks noChangeArrowheads="1"/>
          </p:cNvSpPr>
          <p:nvPr/>
        </p:nvSpPr>
        <p:spPr bwMode="auto">
          <a:xfrm>
            <a:off x="7518400" y="6159500"/>
            <a:ext cx="65088" cy="65088"/>
          </a:xfrm>
          <a:prstGeom prst="ellipse">
            <a:avLst/>
          </a:prstGeom>
          <a:solidFill>
            <a:srgbClr val="BDD2F2"/>
          </a:solidFill>
          <a:ln w="9525" algn="ctr">
            <a:noFill/>
            <a:round/>
            <a:headEnd/>
            <a:tailEnd/>
          </a:ln>
          <a:effectLst/>
        </p:spPr>
        <p:txBody>
          <a:bodyPr wrap="none" anchor="ctr"/>
          <a:lstStyle/>
          <a:p>
            <a:endParaRPr lang="en-US"/>
          </a:p>
        </p:txBody>
      </p:sp>
      <p:sp>
        <p:nvSpPr>
          <p:cNvPr id="29" name="Oval 32"/>
          <p:cNvSpPr>
            <a:spLocks noChangeArrowheads="1"/>
          </p:cNvSpPr>
          <p:nvPr/>
        </p:nvSpPr>
        <p:spPr bwMode="auto">
          <a:xfrm>
            <a:off x="8280400" y="6159500"/>
            <a:ext cx="65088" cy="65088"/>
          </a:xfrm>
          <a:prstGeom prst="ellipse">
            <a:avLst/>
          </a:prstGeom>
          <a:solidFill>
            <a:srgbClr val="BDD2F2"/>
          </a:solidFill>
          <a:ln w="9525" algn="ctr">
            <a:noFill/>
            <a:round/>
            <a:headEnd/>
            <a:tailEnd/>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Lst>
  <p:txStyles>
    <p:titleStyle>
      <a:lvl1pPr algn="l" rtl="0" eaLnBrk="1" fontAlgn="base" hangingPunct="1">
        <a:spcBef>
          <a:spcPct val="0"/>
        </a:spcBef>
        <a:spcAft>
          <a:spcPct val="0"/>
        </a:spcAft>
        <a:defRPr sz="3600">
          <a:solidFill>
            <a:schemeClr val="bg1"/>
          </a:solidFill>
          <a:latin typeface="+mj-lt"/>
          <a:ea typeface="+mj-ea"/>
          <a:cs typeface="+mj-cs"/>
        </a:defRPr>
      </a:lvl1pPr>
      <a:lvl2pPr algn="l" rtl="0" eaLnBrk="1" fontAlgn="base" hangingPunct="1">
        <a:spcBef>
          <a:spcPct val="0"/>
        </a:spcBef>
        <a:spcAft>
          <a:spcPct val="0"/>
        </a:spcAft>
        <a:defRPr sz="3600">
          <a:solidFill>
            <a:schemeClr val="bg1"/>
          </a:solidFill>
          <a:latin typeface="Arial" charset="0"/>
        </a:defRPr>
      </a:lvl2pPr>
      <a:lvl3pPr algn="l" rtl="0" eaLnBrk="1" fontAlgn="base" hangingPunct="1">
        <a:spcBef>
          <a:spcPct val="0"/>
        </a:spcBef>
        <a:spcAft>
          <a:spcPct val="0"/>
        </a:spcAft>
        <a:defRPr sz="3600">
          <a:solidFill>
            <a:schemeClr val="bg1"/>
          </a:solidFill>
          <a:latin typeface="Arial" charset="0"/>
        </a:defRPr>
      </a:lvl3pPr>
      <a:lvl4pPr algn="l" rtl="0" eaLnBrk="1" fontAlgn="base" hangingPunct="1">
        <a:spcBef>
          <a:spcPct val="0"/>
        </a:spcBef>
        <a:spcAft>
          <a:spcPct val="0"/>
        </a:spcAft>
        <a:defRPr sz="3600">
          <a:solidFill>
            <a:schemeClr val="bg1"/>
          </a:solidFill>
          <a:latin typeface="Arial" charset="0"/>
        </a:defRPr>
      </a:lvl4pPr>
      <a:lvl5pPr algn="l" rtl="0" eaLnBrk="1" fontAlgn="base" hangingPunct="1">
        <a:spcBef>
          <a:spcPct val="0"/>
        </a:spcBef>
        <a:spcAft>
          <a:spcPct val="0"/>
        </a:spcAft>
        <a:defRPr sz="3600">
          <a:solidFill>
            <a:schemeClr val="bg1"/>
          </a:solidFill>
          <a:latin typeface="Arial" charset="0"/>
        </a:defRPr>
      </a:lvl5pPr>
      <a:lvl6pPr marL="457200" algn="l" rtl="0" eaLnBrk="1" fontAlgn="base" hangingPunct="1">
        <a:spcBef>
          <a:spcPct val="0"/>
        </a:spcBef>
        <a:spcAft>
          <a:spcPct val="0"/>
        </a:spcAft>
        <a:defRPr sz="3600">
          <a:solidFill>
            <a:schemeClr val="bg1"/>
          </a:solidFill>
          <a:latin typeface="Arial" charset="0"/>
        </a:defRPr>
      </a:lvl6pPr>
      <a:lvl7pPr marL="914400" algn="l" rtl="0" eaLnBrk="1" fontAlgn="base" hangingPunct="1">
        <a:spcBef>
          <a:spcPct val="0"/>
        </a:spcBef>
        <a:spcAft>
          <a:spcPct val="0"/>
        </a:spcAft>
        <a:defRPr sz="3600">
          <a:solidFill>
            <a:schemeClr val="bg1"/>
          </a:solidFill>
          <a:latin typeface="Arial" charset="0"/>
        </a:defRPr>
      </a:lvl7pPr>
      <a:lvl8pPr marL="1371600" algn="l" rtl="0" eaLnBrk="1" fontAlgn="base" hangingPunct="1">
        <a:spcBef>
          <a:spcPct val="0"/>
        </a:spcBef>
        <a:spcAft>
          <a:spcPct val="0"/>
        </a:spcAft>
        <a:defRPr sz="3600">
          <a:solidFill>
            <a:schemeClr val="bg1"/>
          </a:solidFill>
          <a:latin typeface="Arial" charset="0"/>
        </a:defRPr>
      </a:lvl8pPr>
      <a:lvl9pPr marL="1828800" algn="l" rtl="0" eaLnBrk="1" fontAlgn="base" hangingPunct="1">
        <a:spcBef>
          <a:spcPct val="0"/>
        </a:spcBef>
        <a:spcAft>
          <a:spcPct val="0"/>
        </a:spcAft>
        <a:defRPr sz="3600">
          <a:solidFill>
            <a:schemeClr val="bg1"/>
          </a:solidFill>
          <a:latin typeface="Arial" charset="0"/>
        </a:defRPr>
      </a:lvl9pPr>
    </p:titleStyle>
    <p:bodyStyle>
      <a:lvl1pPr marL="342900" indent="-342900" algn="l" rtl="0" eaLnBrk="1" fontAlgn="base" hangingPunct="1">
        <a:spcBef>
          <a:spcPct val="20000"/>
        </a:spcBef>
        <a:spcAft>
          <a:spcPct val="0"/>
        </a:spcAft>
        <a:buClr>
          <a:srgbClr val="B4CCE2"/>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B4CCE2"/>
        </a:buClr>
        <a:buChar char="–"/>
        <a:defRPr sz="2000">
          <a:solidFill>
            <a:schemeClr val="tx1"/>
          </a:solidFill>
          <a:latin typeface="+mn-lt"/>
        </a:defRPr>
      </a:lvl2pPr>
      <a:lvl3pPr marL="1143000" indent="-228600" algn="l" rtl="0" eaLnBrk="1" fontAlgn="base" hangingPunct="1">
        <a:spcBef>
          <a:spcPct val="20000"/>
        </a:spcBef>
        <a:spcAft>
          <a:spcPct val="0"/>
        </a:spcAft>
        <a:buClr>
          <a:srgbClr val="B4CCE2"/>
        </a:buClr>
        <a:buChar char="•"/>
        <a:defRPr>
          <a:solidFill>
            <a:schemeClr val="tx1"/>
          </a:solidFill>
          <a:latin typeface="+mn-lt"/>
        </a:defRPr>
      </a:lvl3pPr>
      <a:lvl4pPr marL="1600200" indent="-228600" algn="l" rtl="0" eaLnBrk="1" fontAlgn="base" hangingPunct="1">
        <a:spcBef>
          <a:spcPct val="20000"/>
        </a:spcBef>
        <a:spcAft>
          <a:spcPct val="0"/>
        </a:spcAft>
        <a:buClr>
          <a:srgbClr val="B4CCE2"/>
        </a:buClr>
        <a:buChar char="–"/>
        <a:defRPr sz="1600">
          <a:solidFill>
            <a:schemeClr val="tx1"/>
          </a:solidFill>
          <a:latin typeface="+mn-lt"/>
        </a:defRPr>
      </a:lvl4pPr>
      <a:lvl5pPr marL="2057400" indent="-228600" algn="l" rtl="0" eaLnBrk="1" fontAlgn="base" hangingPunct="1">
        <a:spcBef>
          <a:spcPct val="20000"/>
        </a:spcBef>
        <a:spcAft>
          <a:spcPct val="0"/>
        </a:spcAft>
        <a:buClr>
          <a:srgbClr val="B4CCE2"/>
        </a:buClr>
        <a:buChar char="»"/>
        <a:defRPr sz="1600">
          <a:solidFill>
            <a:schemeClr val="tx1"/>
          </a:solidFill>
          <a:latin typeface="+mn-lt"/>
        </a:defRPr>
      </a:lvl5pPr>
      <a:lvl6pPr marL="2514600" indent="-228600" algn="l" rtl="0" eaLnBrk="1" fontAlgn="base" hangingPunct="1">
        <a:spcBef>
          <a:spcPct val="20000"/>
        </a:spcBef>
        <a:spcAft>
          <a:spcPct val="0"/>
        </a:spcAft>
        <a:buClr>
          <a:srgbClr val="B4CCE2"/>
        </a:buClr>
        <a:buChar char="»"/>
        <a:defRPr sz="1600">
          <a:solidFill>
            <a:schemeClr val="tx1"/>
          </a:solidFill>
          <a:latin typeface="+mn-lt"/>
        </a:defRPr>
      </a:lvl6pPr>
      <a:lvl7pPr marL="2971800" indent="-228600" algn="l" rtl="0" eaLnBrk="1" fontAlgn="base" hangingPunct="1">
        <a:spcBef>
          <a:spcPct val="20000"/>
        </a:spcBef>
        <a:spcAft>
          <a:spcPct val="0"/>
        </a:spcAft>
        <a:buClr>
          <a:srgbClr val="B4CCE2"/>
        </a:buClr>
        <a:buChar char="»"/>
        <a:defRPr sz="1600">
          <a:solidFill>
            <a:schemeClr val="tx1"/>
          </a:solidFill>
          <a:latin typeface="+mn-lt"/>
        </a:defRPr>
      </a:lvl7pPr>
      <a:lvl8pPr marL="3429000" indent="-228600" algn="l" rtl="0" eaLnBrk="1" fontAlgn="base" hangingPunct="1">
        <a:spcBef>
          <a:spcPct val="20000"/>
        </a:spcBef>
        <a:spcAft>
          <a:spcPct val="0"/>
        </a:spcAft>
        <a:buClr>
          <a:srgbClr val="B4CCE2"/>
        </a:buClr>
        <a:buChar char="»"/>
        <a:defRPr sz="1600">
          <a:solidFill>
            <a:schemeClr val="tx1"/>
          </a:solidFill>
          <a:latin typeface="+mn-lt"/>
        </a:defRPr>
      </a:lvl8pPr>
      <a:lvl9pPr marL="3886200" indent="-228600" algn="l" rtl="0" eaLnBrk="1" fontAlgn="base" hangingPunct="1">
        <a:spcBef>
          <a:spcPct val="20000"/>
        </a:spcBef>
        <a:spcAft>
          <a:spcPct val="0"/>
        </a:spcAft>
        <a:buClr>
          <a:srgbClr val="B4CCE2"/>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371600" y="1295400"/>
            <a:ext cx="6553200" cy="4038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600" b="1" i="1" u="none" strike="noStrike" kern="1200" cap="none" spc="0" normalizeH="0" baseline="0" noProof="0" dirty="0">
                <a:ln>
                  <a:noFill/>
                </a:ln>
                <a:solidFill>
                  <a:schemeClr val="tx1"/>
                </a:solidFill>
                <a:effectLst/>
                <a:uLnTx/>
                <a:uFillTx/>
                <a:latin typeface="+mj-lt"/>
                <a:ea typeface="+mj-ea"/>
                <a:cs typeface="+mj-cs"/>
              </a:rPr>
              <a:t>Theories of Community Development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447800"/>
          </a:xfrm>
        </p:spPr>
        <p:txBody>
          <a:bodyPr>
            <a:noAutofit/>
          </a:bodyPr>
          <a:lstStyle/>
          <a:p>
            <a:pPr algn="ctr"/>
            <a:r>
              <a:rPr lang="en-US" sz="3200" b="1" i="1" dirty="0"/>
              <a:t>How can conflict theory serve as a guide</a:t>
            </a:r>
            <a:br>
              <a:rPr lang="en-US" sz="3200" b="1" i="1" dirty="0"/>
            </a:br>
            <a:r>
              <a:rPr lang="en-US" sz="3200" b="1" i="1" dirty="0"/>
              <a:t>for CD practice?</a:t>
            </a:r>
            <a:br>
              <a:rPr lang="en-US" sz="3200" i="1" dirty="0"/>
            </a:br>
            <a:endParaRPr lang="en-US" sz="3200" dirty="0"/>
          </a:p>
        </p:txBody>
      </p:sp>
      <p:sp>
        <p:nvSpPr>
          <p:cNvPr id="3" name="Content Placeholder 2"/>
          <p:cNvSpPr>
            <a:spLocks noGrp="1"/>
          </p:cNvSpPr>
          <p:nvPr>
            <p:ph idx="1"/>
          </p:nvPr>
        </p:nvSpPr>
        <p:spPr/>
        <p:txBody>
          <a:bodyPr>
            <a:normAutofit lnSpcReduction="10000"/>
          </a:bodyPr>
          <a:lstStyle/>
          <a:p>
            <a:r>
              <a:rPr lang="en-US" sz="3000" dirty="0">
                <a:solidFill>
                  <a:srgbClr val="000000"/>
                </a:solidFill>
              </a:rPr>
              <a:t>Community developers need conflict theory because it helps them gain insight into why specific differences and competition have developed among groups and organizations in a community.</a:t>
            </a:r>
          </a:p>
          <a:p>
            <a:r>
              <a:rPr lang="en-US" sz="3000" dirty="0">
                <a:solidFill>
                  <a:srgbClr val="000000"/>
                </a:solidFill>
              </a:rPr>
              <a:t>Conflict theory can help communities understand the kind and extent of competing interests among groups.</a:t>
            </a:r>
          </a:p>
          <a:p>
            <a:endParaRPr lang="en-US" dirty="0"/>
          </a:p>
          <a:p>
            <a:endParaRPr lang="en-US"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371600"/>
          </a:xfrm>
        </p:spPr>
        <p:txBody>
          <a:bodyPr>
            <a:noAutofit/>
          </a:bodyPr>
          <a:lstStyle/>
          <a:p>
            <a:r>
              <a:rPr lang="en-US" sz="2800" b="1" dirty="0"/>
              <a:t>4. Concerns about Shared Meaning: Symbolic</a:t>
            </a:r>
            <a:br>
              <a:rPr lang="en-US" sz="2800" b="1" dirty="0"/>
            </a:br>
            <a:r>
              <a:rPr lang="en-US" sz="2800" b="1" dirty="0"/>
              <a:t>Interactionism</a:t>
            </a:r>
            <a:br>
              <a:rPr lang="en-US" sz="3200" b="1" dirty="0"/>
            </a:br>
            <a:endParaRPr lang="en-US" sz="3200" dirty="0"/>
          </a:p>
        </p:txBody>
      </p:sp>
      <p:sp>
        <p:nvSpPr>
          <p:cNvPr id="3" name="Content Placeholder 2"/>
          <p:cNvSpPr>
            <a:spLocks noGrp="1"/>
          </p:cNvSpPr>
          <p:nvPr>
            <p:ph idx="1"/>
          </p:nvPr>
        </p:nvSpPr>
        <p:spPr>
          <a:xfrm>
            <a:off x="457200" y="2514600"/>
            <a:ext cx="8229600" cy="3611563"/>
          </a:xfrm>
        </p:spPr>
        <p:txBody>
          <a:bodyPr>
            <a:noAutofit/>
          </a:bodyPr>
          <a:lstStyle/>
          <a:p>
            <a:pPr algn="ctr"/>
            <a:r>
              <a:rPr lang="en-US" sz="2400" dirty="0">
                <a:solidFill>
                  <a:srgbClr val="000000"/>
                </a:solidFill>
              </a:rPr>
              <a:t>Herbert Blumer (1969) named the theory “symbolic interactionism” because it emphasizes the symbolic nature of human interaction rather than a mechanical pattern of stimulus and interaction. For symbolic interactionists, the meaning of a situation is not fixed but is constructed by participants as they anticipate the responses of others.</a:t>
            </a:r>
          </a:p>
          <a:p>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371600"/>
          </a:xfrm>
        </p:spPr>
        <p:txBody>
          <a:bodyPr>
            <a:noAutofit/>
          </a:bodyPr>
          <a:lstStyle/>
          <a:p>
            <a:r>
              <a:rPr lang="en-US" sz="3600" i="1" dirty="0"/>
              <a:t>How can Symbolic Interactionism serve as a tool for CD practice?</a:t>
            </a:r>
            <a:endParaRPr lang="en-US" sz="3600" dirty="0"/>
          </a:p>
        </p:txBody>
      </p:sp>
      <p:sp>
        <p:nvSpPr>
          <p:cNvPr id="3" name="Content Placeholder 2"/>
          <p:cNvSpPr>
            <a:spLocks noGrp="1"/>
          </p:cNvSpPr>
          <p:nvPr>
            <p:ph idx="1"/>
          </p:nvPr>
        </p:nvSpPr>
        <p:spPr>
          <a:xfrm>
            <a:off x="685800" y="2133600"/>
            <a:ext cx="8229600" cy="4114800"/>
          </a:xfrm>
        </p:spPr>
        <p:txBody>
          <a:bodyPr>
            <a:normAutofit/>
          </a:bodyPr>
          <a:lstStyle/>
          <a:p>
            <a:r>
              <a:rPr lang="en-US" sz="2000" dirty="0">
                <a:solidFill>
                  <a:srgbClr val="000000"/>
                </a:solidFill>
              </a:rPr>
              <a:t>Symbolic interactionism is essential for community development because it provides insight into the ways people develop a sense of shared meaning, an essential ingredient for solidarity.</a:t>
            </a:r>
          </a:p>
          <a:p>
            <a:pPr marL="0" indent="0">
              <a:buNone/>
            </a:pPr>
            <a:endParaRPr lang="en-US" sz="2000" dirty="0">
              <a:solidFill>
                <a:srgbClr val="000000"/>
              </a:solidFill>
            </a:endParaRPr>
          </a:p>
          <a:p>
            <a:r>
              <a:rPr lang="en-US" sz="2000" dirty="0">
                <a:solidFill>
                  <a:srgbClr val="000000"/>
                </a:solidFill>
              </a:rPr>
              <a:t>A symbolic </a:t>
            </a:r>
            <a:r>
              <a:rPr lang="en-US" sz="2000" dirty="0" err="1">
                <a:solidFill>
                  <a:srgbClr val="000000"/>
                </a:solidFill>
              </a:rPr>
              <a:t>interactionist</a:t>
            </a:r>
            <a:r>
              <a:rPr lang="en-US" sz="2000" dirty="0">
                <a:solidFill>
                  <a:srgbClr val="000000"/>
                </a:solidFill>
              </a:rPr>
              <a:t> would be keen on bringing people together to develop a shared understanding.</a:t>
            </a:r>
          </a:p>
          <a:p>
            <a:pPr marL="0" indent="0">
              <a:buNone/>
            </a:pPr>
            <a:endParaRPr lang="en-US" sz="2000" dirty="0">
              <a:solidFill>
                <a:srgbClr val="000000"/>
              </a:solidFill>
            </a:endParaRPr>
          </a:p>
          <a:p>
            <a:r>
              <a:rPr lang="en-US" sz="2000" dirty="0">
                <a:solidFill>
                  <a:srgbClr val="000000"/>
                </a:solidFill>
              </a:rPr>
              <a:t>Symbolic interactionists probe into the factors that help people understand what they say and do by looking at the origins of symbolic meanings and how meanings persist. Symbolic interactionists are interested in the circumstances in which people question, challenge, criticize, or reconstruct meanings.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219200"/>
          </a:xfrm>
        </p:spPr>
        <p:txBody>
          <a:bodyPr>
            <a:normAutofit/>
          </a:bodyPr>
          <a:lstStyle/>
          <a:p>
            <a:pPr algn="ctr"/>
            <a:r>
              <a:rPr lang="en-US" sz="2800" b="1" dirty="0"/>
              <a:t>5. Communication for Change: Communicative Action Theory</a:t>
            </a:r>
            <a:endParaRPr lang="en-US" sz="2800" dirty="0"/>
          </a:p>
        </p:txBody>
      </p:sp>
      <p:sp>
        <p:nvSpPr>
          <p:cNvPr id="3" name="Content Placeholder 2"/>
          <p:cNvSpPr>
            <a:spLocks noGrp="1"/>
          </p:cNvSpPr>
          <p:nvPr>
            <p:ph idx="1"/>
          </p:nvPr>
        </p:nvSpPr>
        <p:spPr>
          <a:xfrm>
            <a:off x="457200" y="1600200"/>
            <a:ext cx="8458200" cy="4830763"/>
          </a:xfrm>
        </p:spPr>
        <p:txBody>
          <a:bodyPr>
            <a:normAutofit/>
          </a:bodyPr>
          <a:lstStyle/>
          <a:p>
            <a:r>
              <a:rPr lang="en-US" sz="2000" dirty="0"/>
              <a:t>“</a:t>
            </a:r>
            <a:r>
              <a:rPr lang="en-US" sz="2000" dirty="0">
                <a:solidFill>
                  <a:srgbClr val="000000"/>
                </a:solidFill>
              </a:rPr>
              <a:t>Communicative action” describes the seam where monetary and bureaucratic structures (rational systems) meet the </a:t>
            </a:r>
            <a:r>
              <a:rPr lang="en-US" sz="2000" dirty="0" err="1">
                <a:solidFill>
                  <a:srgbClr val="000000"/>
                </a:solidFill>
              </a:rPr>
              <a:t>lifeworld</a:t>
            </a:r>
            <a:r>
              <a:rPr lang="en-US" sz="2000" dirty="0">
                <a:solidFill>
                  <a:srgbClr val="000000"/>
                </a:solidFill>
              </a:rPr>
              <a:t>. </a:t>
            </a:r>
          </a:p>
          <a:p>
            <a:pPr marL="0" indent="0">
              <a:buNone/>
            </a:pPr>
            <a:endParaRPr lang="en-US" sz="2000" dirty="0">
              <a:solidFill>
                <a:srgbClr val="000000"/>
              </a:solidFill>
            </a:endParaRPr>
          </a:p>
          <a:p>
            <a:r>
              <a:rPr lang="en-US" sz="2000" dirty="0" err="1">
                <a:solidFill>
                  <a:srgbClr val="000000"/>
                </a:solidFill>
              </a:rPr>
              <a:t>Habermas</a:t>
            </a:r>
            <a:r>
              <a:rPr lang="en-US" sz="2000" dirty="0">
                <a:solidFill>
                  <a:srgbClr val="000000"/>
                </a:solidFill>
              </a:rPr>
              <a:t> (in presenting this approach) is concerned about the domination and rationalization of the life-world, in which science and technology are the </a:t>
            </a:r>
            <a:r>
              <a:rPr lang="en-US" sz="2000" i="1" dirty="0" err="1">
                <a:solidFill>
                  <a:srgbClr val="000000"/>
                </a:solidFill>
              </a:rPr>
              <a:t>modi</a:t>
            </a:r>
            <a:r>
              <a:rPr lang="en-US" sz="2000" i="1" dirty="0">
                <a:solidFill>
                  <a:srgbClr val="000000"/>
                </a:solidFill>
              </a:rPr>
              <a:t> operandi </a:t>
            </a:r>
            <a:r>
              <a:rPr lang="en-US" sz="2000" dirty="0">
                <a:solidFill>
                  <a:srgbClr val="000000"/>
                </a:solidFill>
              </a:rPr>
              <a:t>to address complex public issues.</a:t>
            </a:r>
          </a:p>
          <a:p>
            <a:endParaRPr lang="en-US" sz="2000" dirty="0">
              <a:solidFill>
                <a:srgbClr val="000000"/>
              </a:solidFill>
            </a:endParaRPr>
          </a:p>
          <a:p>
            <a:r>
              <a:rPr lang="en-US" sz="2000" dirty="0" err="1">
                <a:solidFill>
                  <a:srgbClr val="000000"/>
                </a:solidFill>
              </a:rPr>
              <a:t>Habermas’s</a:t>
            </a:r>
            <a:r>
              <a:rPr lang="en-US" sz="2000" dirty="0">
                <a:solidFill>
                  <a:srgbClr val="000000"/>
                </a:solidFill>
              </a:rPr>
              <a:t> communicative action theory is guided by the intersection of technical and corporate  knowledge with local and practical knowledge. Combined, they can lead to a new kind of </a:t>
            </a:r>
            <a:r>
              <a:rPr lang="en-US" sz="2000" b="1" dirty="0">
                <a:solidFill>
                  <a:srgbClr val="000000"/>
                </a:solidFill>
              </a:rPr>
              <a:t>“emancipatory knowledge” </a:t>
            </a:r>
            <a:r>
              <a:rPr lang="en-US" sz="2000" dirty="0">
                <a:solidFill>
                  <a:srgbClr val="000000"/>
                </a:solidFill>
              </a:rPr>
              <a:t>that offers fresh ideas and action.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295400"/>
          </a:xfrm>
        </p:spPr>
        <p:txBody>
          <a:bodyPr>
            <a:normAutofit fontScale="90000"/>
          </a:bodyPr>
          <a:lstStyle/>
          <a:p>
            <a:pPr algn="ctr"/>
            <a:r>
              <a:rPr lang="en-US" b="1" i="1" dirty="0"/>
              <a:t>How can Communicative Action Theory guide CD practice?</a:t>
            </a:r>
            <a:br>
              <a:rPr lang="en-US" i="1" dirty="0"/>
            </a:br>
            <a:endParaRPr lang="en-US" dirty="0"/>
          </a:p>
        </p:txBody>
      </p:sp>
      <p:sp>
        <p:nvSpPr>
          <p:cNvPr id="3" name="Content Placeholder 2"/>
          <p:cNvSpPr>
            <a:spLocks noGrp="1"/>
          </p:cNvSpPr>
          <p:nvPr>
            <p:ph idx="1"/>
          </p:nvPr>
        </p:nvSpPr>
        <p:spPr>
          <a:xfrm>
            <a:off x="457200" y="1905000"/>
            <a:ext cx="8229600" cy="3657600"/>
          </a:xfrm>
        </p:spPr>
        <p:txBody>
          <a:bodyPr/>
          <a:lstStyle/>
          <a:p>
            <a:r>
              <a:rPr lang="en-US" dirty="0">
                <a:solidFill>
                  <a:srgbClr val="000000"/>
                </a:solidFill>
              </a:rPr>
              <a:t>There are many ways for community developers to carry out </a:t>
            </a:r>
            <a:r>
              <a:rPr lang="en-US" dirty="0" err="1">
                <a:solidFill>
                  <a:srgbClr val="000000"/>
                </a:solidFill>
              </a:rPr>
              <a:t>Habermas’s</a:t>
            </a:r>
            <a:r>
              <a:rPr lang="en-US" dirty="0">
                <a:solidFill>
                  <a:srgbClr val="000000"/>
                </a:solidFill>
              </a:rPr>
              <a:t> communicative action theory. </a:t>
            </a:r>
          </a:p>
          <a:p>
            <a:endParaRPr lang="en-US" dirty="0">
              <a:solidFill>
                <a:srgbClr val="000000"/>
              </a:solidFill>
            </a:endParaRPr>
          </a:p>
          <a:p>
            <a:pPr marL="0" indent="0" algn="ctr">
              <a:buNone/>
            </a:pPr>
            <a:r>
              <a:rPr lang="en-US" dirty="0">
                <a:solidFill>
                  <a:srgbClr val="000000"/>
                </a:solidFill>
              </a:rPr>
              <a:t>One of the best practiced example is the National Issues Forums</a:t>
            </a:r>
          </a:p>
          <a:p>
            <a:pPr marL="0" indent="0" algn="ctr">
              <a:buNone/>
            </a:pPr>
            <a:r>
              <a:rPr lang="en-US" sz="1800" dirty="0">
                <a:solidFill>
                  <a:srgbClr val="000000"/>
                </a:solidFill>
              </a:rPr>
              <a:t>National Issues Forums are conscious acts of  deliberation that make it easier for the system and the life-world to interact.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1447800"/>
          </a:xfrm>
        </p:spPr>
        <p:txBody>
          <a:bodyPr>
            <a:noAutofit/>
          </a:bodyPr>
          <a:lstStyle/>
          <a:p>
            <a:pPr algn="ctr"/>
            <a:r>
              <a:rPr lang="en-US" sz="2800" b="1" dirty="0"/>
              <a:t>6. Motivation for Decision Making: Rational Choice Theory</a:t>
            </a:r>
            <a:br>
              <a:rPr lang="en-US" sz="2800" b="1" dirty="0"/>
            </a:br>
            <a:endParaRPr lang="en-US" sz="2800" dirty="0"/>
          </a:p>
        </p:txBody>
      </p:sp>
      <p:sp>
        <p:nvSpPr>
          <p:cNvPr id="3" name="Content Placeholder 2"/>
          <p:cNvSpPr>
            <a:spLocks noGrp="1"/>
          </p:cNvSpPr>
          <p:nvPr>
            <p:ph idx="1"/>
          </p:nvPr>
        </p:nvSpPr>
        <p:spPr>
          <a:xfrm>
            <a:off x="685800" y="2133600"/>
            <a:ext cx="8229600" cy="4068763"/>
          </a:xfrm>
        </p:spPr>
        <p:txBody>
          <a:bodyPr>
            <a:normAutofit/>
          </a:bodyPr>
          <a:lstStyle/>
          <a:p>
            <a:pPr marL="0" indent="0">
              <a:buNone/>
            </a:pPr>
            <a:r>
              <a:rPr lang="en-US" sz="2000" dirty="0">
                <a:solidFill>
                  <a:srgbClr val="000000"/>
                </a:solidFill>
              </a:rPr>
              <a:t>When applied to community development, rational choice theory is concerned with finding appropriate rewards and minimizing risks to individuals who become involved in community initiatives.</a:t>
            </a:r>
          </a:p>
          <a:p>
            <a:r>
              <a:rPr lang="en-US" sz="2000" dirty="0">
                <a:solidFill>
                  <a:srgbClr val="000000"/>
                </a:solidFill>
              </a:rPr>
              <a:t>There are four structural factors relate to individual participation in a collective activities.</a:t>
            </a:r>
          </a:p>
          <a:p>
            <a:pPr lvl="2">
              <a:buNone/>
            </a:pPr>
            <a:r>
              <a:rPr lang="en-US" sz="2000" b="1" dirty="0">
                <a:solidFill>
                  <a:srgbClr val="000000"/>
                </a:solidFill>
              </a:rPr>
              <a:t>1.Prior contact with a group member</a:t>
            </a:r>
          </a:p>
          <a:p>
            <a:pPr lvl="2">
              <a:buNone/>
            </a:pPr>
            <a:r>
              <a:rPr lang="en-US" sz="2000" b="1" dirty="0">
                <a:solidFill>
                  <a:srgbClr val="000000"/>
                </a:solidFill>
              </a:rPr>
              <a:t>2. Prior membership in organization</a:t>
            </a:r>
          </a:p>
          <a:p>
            <a:pPr lvl="2">
              <a:buNone/>
            </a:pPr>
            <a:r>
              <a:rPr lang="en-US" sz="2000" b="1" dirty="0">
                <a:solidFill>
                  <a:srgbClr val="000000"/>
                </a:solidFill>
              </a:rPr>
              <a:t>3. History of prior activism</a:t>
            </a:r>
          </a:p>
          <a:p>
            <a:pPr lvl="2">
              <a:buNone/>
            </a:pPr>
            <a:r>
              <a:rPr lang="en-US" sz="2000" b="1" dirty="0">
                <a:solidFill>
                  <a:srgbClr val="000000"/>
                </a:solidFill>
              </a:rPr>
              <a:t>4. Biographically availability </a:t>
            </a:r>
          </a:p>
          <a:p>
            <a:pPr algn="ctr"/>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1371600"/>
          </a:xfrm>
        </p:spPr>
        <p:txBody>
          <a:bodyPr>
            <a:noAutofit/>
          </a:bodyPr>
          <a:lstStyle/>
          <a:p>
            <a:pPr algn="ctr"/>
            <a:r>
              <a:rPr lang="en-US" sz="2800" b="1" dirty="0"/>
              <a:t>7. Integration of disparate concerns and paradigms: </a:t>
            </a:r>
            <a:r>
              <a:rPr lang="en-US" sz="2800" b="1" dirty="0" err="1"/>
              <a:t>Giddens’s</a:t>
            </a:r>
            <a:r>
              <a:rPr lang="en-US" sz="2800" b="1" dirty="0"/>
              <a:t> Structuration theory</a:t>
            </a:r>
            <a:br>
              <a:rPr lang="en-US" sz="2800" b="1" dirty="0"/>
            </a:br>
            <a:endParaRPr lang="en-US" sz="2800" dirty="0"/>
          </a:p>
        </p:txBody>
      </p:sp>
      <p:sp>
        <p:nvSpPr>
          <p:cNvPr id="3" name="Content Placeholder 2"/>
          <p:cNvSpPr>
            <a:spLocks noGrp="1"/>
          </p:cNvSpPr>
          <p:nvPr>
            <p:ph idx="1"/>
          </p:nvPr>
        </p:nvSpPr>
        <p:spPr>
          <a:xfrm>
            <a:off x="457200" y="2514600"/>
            <a:ext cx="8229600" cy="3611563"/>
          </a:xfrm>
        </p:spPr>
        <p:txBody>
          <a:bodyPr>
            <a:normAutofit/>
          </a:bodyPr>
          <a:lstStyle/>
          <a:p>
            <a:r>
              <a:rPr lang="en-US" dirty="0">
                <a:solidFill>
                  <a:srgbClr val="000000"/>
                </a:solidFill>
              </a:rPr>
              <a:t>All the previously mentioned theories are essential concepts for building community capacity.</a:t>
            </a:r>
          </a:p>
          <a:p>
            <a:r>
              <a:rPr lang="en-US" dirty="0">
                <a:solidFill>
                  <a:srgbClr val="000000"/>
                </a:solidFill>
              </a:rPr>
              <a:t>However there is obvious tensions inherent in these theories due to the dualism macro versus micro perspective.</a:t>
            </a:r>
          </a:p>
          <a:p>
            <a:r>
              <a:rPr lang="en-US" dirty="0">
                <a:solidFill>
                  <a:srgbClr val="000000"/>
                </a:solidFill>
              </a:rPr>
              <a:t>In his structuration theory, Anthony </a:t>
            </a:r>
            <a:r>
              <a:rPr lang="en-US" dirty="0" err="1">
                <a:solidFill>
                  <a:srgbClr val="000000"/>
                </a:solidFill>
              </a:rPr>
              <a:t>Giddens</a:t>
            </a:r>
            <a:r>
              <a:rPr lang="en-US" dirty="0">
                <a:solidFill>
                  <a:srgbClr val="000000"/>
                </a:solidFill>
              </a:rPr>
              <a:t> (1984,1989) offers a perspective that is more fluid and offer a third dimension, or an “in-between” level of analysis, which is neither macro nor micro.</a:t>
            </a:r>
          </a:p>
        </p:txBody>
      </p:sp>
    </p:spTree>
    <p:extLst>
      <p:ext uri="{BB962C8B-B14F-4D97-AF65-F5344CB8AC3E}">
        <p14:creationId xmlns:p14="http://schemas.microsoft.com/office/powerpoint/2010/main" val="3905488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524000"/>
          </a:xfrm>
        </p:spPr>
        <p:txBody>
          <a:bodyPr>
            <a:normAutofit fontScale="90000"/>
          </a:bodyPr>
          <a:lstStyle/>
          <a:p>
            <a:pPr algn="ctr"/>
            <a:r>
              <a:rPr lang="en-US" b="1" i="1" dirty="0"/>
              <a:t>How can </a:t>
            </a:r>
            <a:r>
              <a:rPr lang="en-US" b="1" i="1" dirty="0" err="1"/>
              <a:t>Giddens’s</a:t>
            </a:r>
            <a:r>
              <a:rPr lang="en-US" b="1" i="1" dirty="0"/>
              <a:t> </a:t>
            </a:r>
            <a:r>
              <a:rPr lang="en-US" b="1" i="1" dirty="0" err="1"/>
              <a:t>structuration</a:t>
            </a:r>
            <a:r>
              <a:rPr lang="en-US" b="1" i="1" dirty="0"/>
              <a:t> theory guide CD practice?</a:t>
            </a:r>
            <a:br>
              <a:rPr lang="en-US" i="1" dirty="0"/>
            </a:br>
            <a:endParaRPr lang="en-US" dirty="0"/>
          </a:p>
        </p:txBody>
      </p:sp>
      <p:sp>
        <p:nvSpPr>
          <p:cNvPr id="3" name="Content Placeholder 2"/>
          <p:cNvSpPr>
            <a:spLocks noGrp="1"/>
          </p:cNvSpPr>
          <p:nvPr>
            <p:ph idx="1"/>
          </p:nvPr>
        </p:nvSpPr>
        <p:spPr>
          <a:xfrm>
            <a:off x="685800" y="2133601"/>
            <a:ext cx="8229600" cy="2819400"/>
          </a:xfrm>
        </p:spPr>
        <p:txBody>
          <a:bodyPr/>
          <a:lstStyle/>
          <a:p>
            <a:pPr>
              <a:buNone/>
            </a:pPr>
            <a:r>
              <a:rPr lang="en-US" dirty="0">
                <a:solidFill>
                  <a:srgbClr val="000000"/>
                </a:solidFill>
              </a:rPr>
              <a:t>   Structuration theory provides many theoretical insights for those engaged in community development because</a:t>
            </a:r>
          </a:p>
          <a:p>
            <a:pPr marL="457200" indent="-457200">
              <a:buAutoNum type="arabicPeriod"/>
            </a:pPr>
            <a:r>
              <a:rPr lang="en-US" sz="2000" dirty="0">
                <a:solidFill>
                  <a:srgbClr val="000000"/>
                </a:solidFill>
              </a:rPr>
              <a:t>It links disparate macro-theories about structure and conflict with micro-theories about individual and group behavior such as social capital, rational choice, and symbols or symbolic interactionism.</a:t>
            </a:r>
          </a:p>
          <a:p>
            <a:pPr marL="514350" indent="-514350">
              <a:buFont typeface="Arial" pitchFamily="34" charset="0"/>
              <a:buAutoNum type="arabicPeriod"/>
            </a:pPr>
            <a:r>
              <a:rPr lang="en-US" sz="2000" dirty="0" err="1">
                <a:solidFill>
                  <a:srgbClr val="000000"/>
                </a:solidFill>
              </a:rPr>
              <a:t>Giddens’s</a:t>
            </a:r>
            <a:r>
              <a:rPr lang="en-US" sz="2000" dirty="0">
                <a:solidFill>
                  <a:srgbClr val="000000"/>
                </a:solidFill>
              </a:rPr>
              <a:t> concept of modalities is essential for community development Practice.</a:t>
            </a:r>
          </a:p>
          <a:p>
            <a:pPr marL="514350" indent="-514350">
              <a:buAutoNum type="arabicPeriod"/>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0" y="2133600"/>
            <a:ext cx="2819400" cy="1752600"/>
          </a:xfrm>
        </p:spPr>
        <p:txBody>
          <a:bodyPr/>
          <a:lstStyle/>
          <a:p>
            <a:r>
              <a:rPr lang="en-US" sz="3200" b="1" dirty="0">
                <a:solidFill>
                  <a:schemeClr val="accent1">
                    <a:lumMod val="50000"/>
                  </a:schemeClr>
                </a:solidFill>
              </a:rPr>
              <a:t>Asset-Based Community Development</a:t>
            </a:r>
          </a:p>
          <a:p>
            <a:endParaRPr lang="en-US" dirty="0">
              <a:solidFill>
                <a:srgbClr val="002060"/>
              </a:solidFill>
            </a:endParaRPr>
          </a:p>
        </p:txBody>
      </p:sp>
      <p:sp>
        <p:nvSpPr>
          <p:cNvPr id="6" name="Subtitle 2"/>
          <p:cNvSpPr txBox="1">
            <a:spLocks/>
          </p:cNvSpPr>
          <p:nvPr/>
        </p:nvSpPr>
        <p:spPr>
          <a:xfrm>
            <a:off x="838200" y="2133600"/>
            <a:ext cx="2819400" cy="17526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a:ln>
                  <a:noFill/>
                </a:ln>
                <a:solidFill>
                  <a:schemeClr val="accent1">
                    <a:lumMod val="50000"/>
                  </a:schemeClr>
                </a:solidFill>
                <a:effectLst/>
                <a:uLnTx/>
                <a:uFillTx/>
                <a:latin typeface="+mn-lt"/>
                <a:ea typeface="+mn-ea"/>
                <a:cs typeface="+mn-cs"/>
              </a:rPr>
              <a:t>Needs-Based Community Development</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1026" name="Picture 2" descr="C:\Documents and Settings\Omer\My Documents\Pictures\asset based.bmp"/>
          <p:cNvPicPr>
            <a:picLocks noChangeAspect="1" noChangeArrowheads="1"/>
          </p:cNvPicPr>
          <p:nvPr/>
        </p:nvPicPr>
        <p:blipFill>
          <a:blip r:embed="rId3"/>
          <a:srcRect/>
          <a:stretch>
            <a:fillRect/>
          </a:stretch>
        </p:blipFill>
        <p:spPr bwMode="auto">
          <a:xfrm>
            <a:off x="5562600" y="3962400"/>
            <a:ext cx="2438400" cy="2072640"/>
          </a:xfrm>
          <a:prstGeom prst="rect">
            <a:avLst/>
          </a:prstGeom>
          <a:noFill/>
        </p:spPr>
      </p:pic>
      <p:pic>
        <p:nvPicPr>
          <p:cNvPr id="1027" name="Picture 3" descr="C:\Documents and Settings\Omer\My Documents\Pictures\need.jpg"/>
          <p:cNvPicPr>
            <a:picLocks noChangeAspect="1" noChangeArrowheads="1"/>
          </p:cNvPicPr>
          <p:nvPr/>
        </p:nvPicPr>
        <p:blipFill>
          <a:blip r:embed="rId4"/>
          <a:srcRect/>
          <a:stretch>
            <a:fillRect/>
          </a:stretch>
        </p:blipFill>
        <p:spPr bwMode="auto">
          <a:xfrm>
            <a:off x="1371600" y="3962400"/>
            <a:ext cx="1676400" cy="2172703"/>
          </a:xfrm>
          <a:prstGeom prst="rect">
            <a:avLst/>
          </a:prstGeom>
          <a:noFill/>
        </p:spPr>
      </p:pic>
      <p:sp>
        <p:nvSpPr>
          <p:cNvPr id="8" name="Title 7"/>
          <p:cNvSpPr>
            <a:spLocks noGrp="1"/>
          </p:cNvSpPr>
          <p:nvPr>
            <p:ph type="ctrTitle"/>
          </p:nvPr>
        </p:nvSpPr>
        <p:spPr>
          <a:xfrm>
            <a:off x="1143000" y="152401"/>
            <a:ext cx="6858000" cy="1447800"/>
          </a:xfrm>
          <a:solidFill>
            <a:schemeClr val="tx1">
              <a:lumMod val="20000"/>
              <a:lumOff val="80000"/>
            </a:schemeClr>
          </a:solidFill>
          <a:ln w="57150">
            <a:solidFill>
              <a:srgbClr val="000000"/>
            </a:solidFill>
          </a:ln>
        </p:spPr>
        <p:txBody>
          <a:bodyPr/>
          <a:lstStyle/>
          <a:p>
            <a:r>
              <a:rPr lang="en-US" dirty="0">
                <a:solidFill>
                  <a:srgbClr val="000000"/>
                </a:solidFill>
              </a:rPr>
              <a:t>Basis of Community Development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838200" y="2133600"/>
            <a:ext cx="2819400" cy="1752600"/>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a:ln>
                  <a:noFill/>
                </a:ln>
                <a:solidFill>
                  <a:schemeClr val="accent1">
                    <a:lumMod val="50000"/>
                  </a:schemeClr>
                </a:solidFill>
                <a:effectLst/>
                <a:uLnTx/>
                <a:uFillTx/>
                <a:latin typeface="+mn-lt"/>
                <a:ea typeface="+mn-ea"/>
                <a:cs typeface="+mn-cs"/>
              </a:rPr>
              <a:t>Needs-Based Community Development</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1027" name="Picture 3" descr="C:\Documents and Settings\Omer\My Documents\Pictures\need.jpg"/>
          <p:cNvPicPr>
            <a:picLocks noChangeAspect="1" noChangeArrowheads="1"/>
          </p:cNvPicPr>
          <p:nvPr/>
        </p:nvPicPr>
        <p:blipFill>
          <a:blip r:embed="rId3"/>
          <a:srcRect/>
          <a:stretch>
            <a:fillRect/>
          </a:stretch>
        </p:blipFill>
        <p:spPr bwMode="auto">
          <a:xfrm>
            <a:off x="1371600" y="3962400"/>
            <a:ext cx="1676400" cy="2172703"/>
          </a:xfrm>
          <a:prstGeom prst="rect">
            <a:avLst/>
          </a:prstGeom>
          <a:noFill/>
        </p:spPr>
      </p:pic>
      <p:sp>
        <p:nvSpPr>
          <p:cNvPr id="8" name="Title 7"/>
          <p:cNvSpPr>
            <a:spLocks noGrp="1"/>
          </p:cNvSpPr>
          <p:nvPr>
            <p:ph type="ctrTitle"/>
          </p:nvPr>
        </p:nvSpPr>
        <p:spPr>
          <a:xfrm>
            <a:off x="1143000" y="152401"/>
            <a:ext cx="6858000" cy="1447800"/>
          </a:xfrm>
          <a:solidFill>
            <a:schemeClr val="tx1">
              <a:lumMod val="20000"/>
              <a:lumOff val="80000"/>
            </a:schemeClr>
          </a:solidFill>
          <a:ln w="57150">
            <a:solidFill>
              <a:srgbClr val="000000"/>
            </a:solidFill>
          </a:ln>
        </p:spPr>
        <p:txBody>
          <a:bodyPr/>
          <a:lstStyle/>
          <a:p>
            <a:r>
              <a:rPr lang="en-US" dirty="0">
                <a:solidFill>
                  <a:srgbClr val="000000"/>
                </a:solidFill>
              </a:rPr>
              <a:t>Basis of Community Development</a:t>
            </a:r>
          </a:p>
        </p:txBody>
      </p:sp>
      <p:sp>
        <p:nvSpPr>
          <p:cNvPr id="4" name="Rectangle 3"/>
          <p:cNvSpPr/>
          <p:nvPr/>
        </p:nvSpPr>
        <p:spPr bwMode="auto">
          <a:xfrm>
            <a:off x="4191000" y="2209800"/>
            <a:ext cx="4114800" cy="3429000"/>
          </a:xfrm>
          <a:prstGeom prst="rect">
            <a:avLst/>
          </a:prstGeom>
          <a:ln w="57150">
            <a:headEnd type="none" w="med" len="med"/>
            <a:tailEnd type="none" w="med" len="med"/>
          </a:ln>
          <a:effectLst>
            <a:glow rad="228600">
              <a:schemeClr val="accent6">
                <a:satMod val="175000"/>
                <a:alpha val="40000"/>
              </a:schemeClr>
            </a:glow>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r>
              <a:rPr lang="en-US" sz="2800" dirty="0">
                <a:solidFill>
                  <a:srgbClr val="000000"/>
                </a:solidFill>
              </a:rPr>
              <a:t>The conventional or traditional</a:t>
            </a:r>
          </a:p>
          <a:p>
            <a:pPr algn="ctr"/>
            <a:r>
              <a:rPr lang="en-US" sz="2800" dirty="0">
                <a:solidFill>
                  <a:srgbClr val="000000"/>
                </a:solidFill>
              </a:rPr>
              <a:t>approach which is to identify the issues, problems,</a:t>
            </a:r>
          </a:p>
          <a:p>
            <a:pPr algn="ctr"/>
            <a:r>
              <a:rPr lang="en-US" sz="2800" dirty="0">
                <a:solidFill>
                  <a:srgbClr val="000000"/>
                </a:solidFill>
              </a:rPr>
              <a:t>and needs of a community</a:t>
            </a:r>
            <a:r>
              <a:rPr lang="en-US" sz="1000" dirty="0">
                <a:solidFill>
                  <a:srgbClr val="000000"/>
                </a:solidFill>
              </a:rPr>
              <a:t>.</a:t>
            </a:r>
            <a:endParaRPr kumimoji="0" lang="en-US" sz="1000" b="1" i="0" u="none" strike="noStrike" cap="none" normalizeH="0" baseline="0" dirty="0">
              <a:ln>
                <a:noFill/>
              </a:ln>
              <a:solidFill>
                <a:srgbClr val="000000"/>
              </a:solidFill>
              <a:effectLst/>
              <a:latin typeface="Arial" charset="0"/>
            </a:endParaRPr>
          </a:p>
        </p:txBody>
      </p:sp>
    </p:spTree>
    <p:extLst>
      <p:ext uri="{BB962C8B-B14F-4D97-AF65-F5344CB8AC3E}">
        <p14:creationId xmlns:p14="http://schemas.microsoft.com/office/powerpoint/2010/main" val="1141778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2971800"/>
          </a:xfrm>
        </p:spPr>
        <p:txBody>
          <a:bodyPr>
            <a:normAutofit/>
          </a:bodyPr>
          <a:lstStyle/>
          <a:p>
            <a:pPr algn="ctr"/>
            <a:r>
              <a:rPr lang="en-US" sz="4800" b="1" dirty="0"/>
              <a:t>Seven Theories for  Community Development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0" y="2133600"/>
            <a:ext cx="2819400" cy="1752600"/>
          </a:xfrm>
        </p:spPr>
        <p:txBody>
          <a:bodyPr/>
          <a:lstStyle/>
          <a:p>
            <a:r>
              <a:rPr lang="en-US" sz="3200" b="1" dirty="0">
                <a:solidFill>
                  <a:schemeClr val="accent1">
                    <a:lumMod val="50000"/>
                  </a:schemeClr>
                </a:solidFill>
              </a:rPr>
              <a:t>Asset-Based Community Development</a:t>
            </a:r>
          </a:p>
          <a:p>
            <a:endParaRPr lang="en-US" dirty="0">
              <a:solidFill>
                <a:srgbClr val="002060"/>
              </a:solidFill>
            </a:endParaRPr>
          </a:p>
        </p:txBody>
      </p:sp>
      <p:pic>
        <p:nvPicPr>
          <p:cNvPr id="1026" name="Picture 2" descr="C:\Documents and Settings\Omer\My Documents\Pictures\asset based.bmp"/>
          <p:cNvPicPr>
            <a:picLocks noChangeAspect="1" noChangeArrowheads="1"/>
          </p:cNvPicPr>
          <p:nvPr/>
        </p:nvPicPr>
        <p:blipFill>
          <a:blip r:embed="rId3"/>
          <a:srcRect/>
          <a:stretch>
            <a:fillRect/>
          </a:stretch>
        </p:blipFill>
        <p:spPr bwMode="auto">
          <a:xfrm>
            <a:off x="5562600" y="3962400"/>
            <a:ext cx="2438400" cy="2072640"/>
          </a:xfrm>
          <a:prstGeom prst="rect">
            <a:avLst/>
          </a:prstGeom>
          <a:noFill/>
        </p:spPr>
      </p:pic>
      <p:sp>
        <p:nvSpPr>
          <p:cNvPr id="8" name="Title 7"/>
          <p:cNvSpPr>
            <a:spLocks noGrp="1"/>
          </p:cNvSpPr>
          <p:nvPr>
            <p:ph type="ctrTitle"/>
          </p:nvPr>
        </p:nvSpPr>
        <p:spPr>
          <a:xfrm>
            <a:off x="1143000" y="152401"/>
            <a:ext cx="6858000" cy="1447800"/>
          </a:xfrm>
          <a:solidFill>
            <a:schemeClr val="tx1">
              <a:lumMod val="20000"/>
              <a:lumOff val="80000"/>
            </a:schemeClr>
          </a:solidFill>
          <a:ln w="57150">
            <a:solidFill>
              <a:srgbClr val="000000"/>
            </a:solidFill>
          </a:ln>
        </p:spPr>
        <p:txBody>
          <a:bodyPr/>
          <a:lstStyle/>
          <a:p>
            <a:r>
              <a:rPr lang="en-US" dirty="0">
                <a:solidFill>
                  <a:srgbClr val="000000"/>
                </a:solidFill>
              </a:rPr>
              <a:t>Basis of Community Development</a:t>
            </a:r>
          </a:p>
        </p:txBody>
      </p:sp>
      <p:sp>
        <p:nvSpPr>
          <p:cNvPr id="7" name="Rectangle 6"/>
          <p:cNvSpPr/>
          <p:nvPr/>
        </p:nvSpPr>
        <p:spPr bwMode="auto">
          <a:xfrm>
            <a:off x="1036320" y="2270760"/>
            <a:ext cx="4114800" cy="2529840"/>
          </a:xfrm>
          <a:prstGeom prst="rect">
            <a:avLst/>
          </a:prstGeom>
          <a:ln w="57150">
            <a:headEnd type="none" w="med" len="med"/>
            <a:tailEnd type="none" w="med" len="med"/>
          </a:ln>
          <a:effectLst>
            <a:glow rad="228600">
              <a:schemeClr val="accent6">
                <a:satMod val="175000"/>
                <a:alpha val="40000"/>
              </a:schemeClr>
            </a:glow>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a:r>
              <a:rPr lang="en-US" sz="2800" dirty="0">
                <a:solidFill>
                  <a:srgbClr val="000000"/>
                </a:solidFill>
              </a:rPr>
              <a:t>Contrary to need based approach, asset based approach focuses on a community’s strengths and assets</a:t>
            </a:r>
            <a:r>
              <a:rPr lang="en-US" sz="1000" dirty="0">
                <a:solidFill>
                  <a:srgbClr val="000000"/>
                </a:solidFill>
              </a:rPr>
              <a:t>.</a:t>
            </a:r>
            <a:endParaRPr kumimoji="0" lang="en-US" sz="1000" b="1" i="0" u="none" strike="noStrike" cap="none" normalizeH="0" baseline="0" dirty="0">
              <a:ln>
                <a:noFill/>
              </a:ln>
              <a:solidFill>
                <a:srgbClr val="000000"/>
              </a:solidFill>
              <a:effectLst/>
              <a:latin typeface="Arial" charset="0"/>
            </a:endParaRPr>
          </a:p>
        </p:txBody>
      </p:sp>
    </p:spTree>
    <p:extLst>
      <p:ext uri="{BB962C8B-B14F-4D97-AF65-F5344CB8AC3E}">
        <p14:creationId xmlns:p14="http://schemas.microsoft.com/office/powerpoint/2010/main" val="3629889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1"/>
            <a:ext cx="9144000" cy="1524000"/>
          </a:xfrm>
        </p:spPr>
        <p:txBody>
          <a:bodyPr/>
          <a:lstStyle/>
          <a:p>
            <a:pPr algn="ctr"/>
            <a:r>
              <a:rPr lang="en-US" dirty="0"/>
              <a:t>Process of Asset-Based Community Development</a:t>
            </a:r>
          </a:p>
        </p:txBody>
      </p:sp>
      <p:sp>
        <p:nvSpPr>
          <p:cNvPr id="3" name="Content Placeholder 2"/>
          <p:cNvSpPr>
            <a:spLocks noGrp="1"/>
          </p:cNvSpPr>
          <p:nvPr>
            <p:ph idx="1"/>
          </p:nvPr>
        </p:nvSpPr>
        <p:spPr>
          <a:xfrm>
            <a:off x="1219200" y="2133600"/>
            <a:ext cx="7162800" cy="3200400"/>
          </a:xfrm>
        </p:spPr>
        <p:txBody>
          <a:bodyPr/>
          <a:lstStyle/>
          <a:p>
            <a:pPr algn="ctr">
              <a:buNone/>
            </a:pPr>
            <a:r>
              <a:rPr lang="en-US" dirty="0"/>
              <a:t>    </a:t>
            </a:r>
            <a:endParaRPr lang="en-US" sz="1800" dirty="0"/>
          </a:p>
          <a:p>
            <a:r>
              <a:rPr lang="en-US" i="1" dirty="0">
                <a:solidFill>
                  <a:srgbClr val="000000"/>
                </a:solidFill>
              </a:rPr>
              <a:t>Community organizing</a:t>
            </a:r>
          </a:p>
          <a:p>
            <a:r>
              <a:rPr lang="en-US" i="1" dirty="0">
                <a:solidFill>
                  <a:srgbClr val="000000"/>
                </a:solidFill>
              </a:rPr>
              <a:t>Visioning</a:t>
            </a:r>
          </a:p>
          <a:p>
            <a:r>
              <a:rPr lang="en-US" i="1" dirty="0">
                <a:solidFill>
                  <a:srgbClr val="000000"/>
                </a:solidFill>
              </a:rPr>
              <a:t>Planning</a:t>
            </a:r>
          </a:p>
          <a:p>
            <a:pPr lvl="1"/>
            <a:r>
              <a:rPr lang="en-US" i="1" dirty="0">
                <a:solidFill>
                  <a:srgbClr val="000000"/>
                </a:solidFill>
              </a:rPr>
              <a:t>Data collection and analysis</a:t>
            </a:r>
          </a:p>
          <a:p>
            <a:pPr lvl="1"/>
            <a:r>
              <a:rPr lang="en-US" i="1" dirty="0">
                <a:solidFill>
                  <a:srgbClr val="000000"/>
                </a:solidFill>
              </a:rPr>
              <a:t>Asset mapping</a:t>
            </a:r>
          </a:p>
          <a:p>
            <a:pPr lvl="1"/>
            <a:r>
              <a:rPr lang="en-US" i="1" dirty="0">
                <a:solidFill>
                  <a:srgbClr val="000000"/>
                </a:solidFill>
              </a:rPr>
              <a:t>Community survey</a:t>
            </a:r>
          </a:p>
          <a:p>
            <a:r>
              <a:rPr lang="en-US" i="1" dirty="0">
                <a:solidFill>
                  <a:srgbClr val="000000"/>
                </a:solidFill>
              </a:rPr>
              <a:t>Public participation</a:t>
            </a:r>
          </a:p>
          <a:p>
            <a:r>
              <a:rPr lang="en-US" i="1" dirty="0">
                <a:solidFill>
                  <a:srgbClr val="000000"/>
                </a:solidFill>
              </a:rPr>
              <a:t>Implementation and evaluation</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228600"/>
            <a:ext cx="9144000" cy="1371600"/>
          </a:xfrm>
        </p:spPr>
        <p:txBody>
          <a:bodyPr/>
          <a:lstStyle/>
          <a:p>
            <a:pPr algn="ctr"/>
            <a:r>
              <a:rPr lang="en-US" b="1" dirty="0"/>
              <a:t>Framework for Community Development</a:t>
            </a:r>
          </a:p>
        </p:txBody>
      </p:sp>
      <p:sp>
        <p:nvSpPr>
          <p:cNvPr id="7" name="AutoShape 3"/>
          <p:cNvSpPr>
            <a:spLocks noChangeArrowheads="1"/>
          </p:cNvSpPr>
          <p:nvPr/>
        </p:nvSpPr>
        <p:spPr bwMode="auto">
          <a:xfrm>
            <a:off x="838200" y="1981200"/>
            <a:ext cx="2209800" cy="1828800"/>
          </a:xfrm>
          <a:prstGeom prst="downArrowCallout">
            <a:avLst>
              <a:gd name="adj1" fmla="val 32292"/>
              <a:gd name="adj2" fmla="val 32292"/>
              <a:gd name="adj3" fmla="val 16667"/>
              <a:gd name="adj4" fmla="val 66667"/>
            </a:avLst>
          </a:prstGeom>
          <a:solidFill>
            <a:schemeClr val="accent2"/>
          </a:solidFill>
          <a:ln w="9525">
            <a:solidFill>
              <a:schemeClr val="tx1"/>
            </a:solidFill>
            <a:miter lim="800000"/>
            <a:headEnd/>
            <a:tailEnd/>
          </a:ln>
        </p:spPr>
        <p:txBody>
          <a:bodyPr wrap="none" anchor="ctr"/>
          <a:lstStyle/>
          <a:p>
            <a:endParaRPr lang="en-US"/>
          </a:p>
        </p:txBody>
      </p:sp>
      <p:sp>
        <p:nvSpPr>
          <p:cNvPr id="8" name="AutoShape 5"/>
          <p:cNvSpPr>
            <a:spLocks noChangeArrowheads="1"/>
          </p:cNvSpPr>
          <p:nvPr/>
        </p:nvSpPr>
        <p:spPr bwMode="auto">
          <a:xfrm>
            <a:off x="6096000" y="1981200"/>
            <a:ext cx="2057400" cy="1828800"/>
          </a:xfrm>
          <a:prstGeom prst="downArrowCallout">
            <a:avLst>
              <a:gd name="adj1" fmla="val 32292"/>
              <a:gd name="adj2" fmla="val 32292"/>
              <a:gd name="adj3" fmla="val 16667"/>
              <a:gd name="adj4" fmla="val 66667"/>
            </a:avLst>
          </a:prstGeom>
          <a:solidFill>
            <a:schemeClr val="accent2"/>
          </a:solidFill>
          <a:ln w="9525">
            <a:solidFill>
              <a:schemeClr val="tx1"/>
            </a:solidFill>
            <a:miter lim="800000"/>
            <a:headEnd/>
            <a:tailEnd/>
          </a:ln>
        </p:spPr>
        <p:txBody>
          <a:bodyPr wrap="none" anchor="ctr"/>
          <a:lstStyle/>
          <a:p>
            <a:endParaRPr lang="en-US"/>
          </a:p>
        </p:txBody>
      </p:sp>
      <p:sp>
        <p:nvSpPr>
          <p:cNvPr id="9" name="AutoShape 6"/>
          <p:cNvSpPr>
            <a:spLocks noChangeArrowheads="1"/>
          </p:cNvSpPr>
          <p:nvPr/>
        </p:nvSpPr>
        <p:spPr bwMode="auto">
          <a:xfrm flipH="1" flipV="1">
            <a:off x="2133600" y="3505200"/>
            <a:ext cx="2362200" cy="1828800"/>
          </a:xfrm>
          <a:prstGeom prst="downArrowCallout">
            <a:avLst>
              <a:gd name="adj1" fmla="val 32292"/>
              <a:gd name="adj2" fmla="val 32292"/>
              <a:gd name="adj3" fmla="val 16667"/>
              <a:gd name="adj4" fmla="val 66667"/>
            </a:avLst>
          </a:prstGeom>
          <a:solidFill>
            <a:schemeClr val="accent2"/>
          </a:solidFill>
          <a:ln w="9525">
            <a:solidFill>
              <a:schemeClr val="tx1"/>
            </a:solidFill>
            <a:miter lim="800000"/>
            <a:headEnd/>
            <a:tailEnd/>
          </a:ln>
        </p:spPr>
        <p:txBody>
          <a:bodyPr wrap="none" anchor="ctr"/>
          <a:lstStyle/>
          <a:p>
            <a:endParaRPr lang="en-US"/>
          </a:p>
        </p:txBody>
      </p:sp>
      <p:sp>
        <p:nvSpPr>
          <p:cNvPr id="10" name="AutoShape 7"/>
          <p:cNvSpPr>
            <a:spLocks noChangeArrowheads="1"/>
          </p:cNvSpPr>
          <p:nvPr/>
        </p:nvSpPr>
        <p:spPr bwMode="auto">
          <a:xfrm flipH="1" flipV="1">
            <a:off x="4495800" y="3505200"/>
            <a:ext cx="2362200" cy="1828800"/>
          </a:xfrm>
          <a:prstGeom prst="downArrowCallout">
            <a:avLst>
              <a:gd name="adj1" fmla="val 32292"/>
              <a:gd name="adj2" fmla="val 32292"/>
              <a:gd name="adj3" fmla="val 16667"/>
              <a:gd name="adj4" fmla="val 66667"/>
            </a:avLst>
          </a:prstGeom>
          <a:solidFill>
            <a:schemeClr val="accent2"/>
          </a:solidFill>
          <a:ln w="9525">
            <a:solidFill>
              <a:schemeClr val="tx1"/>
            </a:solidFill>
            <a:miter lim="800000"/>
            <a:headEnd/>
            <a:tailEnd/>
          </a:ln>
        </p:spPr>
        <p:txBody>
          <a:bodyPr wrap="none" anchor="ctr"/>
          <a:lstStyle/>
          <a:p>
            <a:endParaRPr lang="en-US"/>
          </a:p>
        </p:txBody>
      </p:sp>
      <p:sp>
        <p:nvSpPr>
          <p:cNvPr id="11" name="Text Box 9"/>
          <p:cNvSpPr txBox="1">
            <a:spLocks noChangeArrowheads="1"/>
          </p:cNvSpPr>
          <p:nvPr/>
        </p:nvSpPr>
        <p:spPr bwMode="auto">
          <a:xfrm>
            <a:off x="838200" y="2438400"/>
            <a:ext cx="2362200" cy="396875"/>
          </a:xfrm>
          <a:prstGeom prst="rect">
            <a:avLst/>
          </a:prstGeom>
          <a:noFill/>
          <a:ln w="9525">
            <a:noFill/>
            <a:miter lim="800000"/>
            <a:headEnd/>
            <a:tailEnd/>
          </a:ln>
        </p:spPr>
        <p:txBody>
          <a:bodyPr>
            <a:spAutoFit/>
          </a:bodyPr>
          <a:lstStyle/>
          <a:p>
            <a:pPr algn="ctr">
              <a:spcBef>
                <a:spcPct val="50000"/>
              </a:spcBef>
            </a:pPr>
            <a:r>
              <a:rPr lang="en-US" sz="2000" b="1" dirty="0">
                <a:solidFill>
                  <a:schemeClr val="bg1"/>
                </a:solidFill>
              </a:rPr>
              <a:t>ASSUMPTIONS</a:t>
            </a:r>
            <a:endParaRPr lang="en-US" sz="1200" b="1" dirty="0">
              <a:solidFill>
                <a:schemeClr val="bg1"/>
              </a:solidFill>
            </a:endParaRPr>
          </a:p>
        </p:txBody>
      </p:sp>
      <p:sp>
        <p:nvSpPr>
          <p:cNvPr id="12" name="AutoShape 11"/>
          <p:cNvSpPr>
            <a:spLocks noChangeArrowheads="1"/>
          </p:cNvSpPr>
          <p:nvPr/>
        </p:nvSpPr>
        <p:spPr bwMode="auto">
          <a:xfrm>
            <a:off x="3352800" y="2019300"/>
            <a:ext cx="2362200" cy="1828800"/>
          </a:xfrm>
          <a:prstGeom prst="downArrowCallout">
            <a:avLst>
              <a:gd name="adj1" fmla="val 32292"/>
              <a:gd name="adj2" fmla="val 32292"/>
              <a:gd name="adj3" fmla="val 16667"/>
              <a:gd name="adj4" fmla="val 66667"/>
            </a:avLst>
          </a:prstGeom>
          <a:solidFill>
            <a:schemeClr val="accent2"/>
          </a:solidFill>
          <a:ln w="9525">
            <a:solidFill>
              <a:schemeClr val="tx1"/>
            </a:solidFill>
            <a:miter lim="800000"/>
            <a:headEnd/>
            <a:tailEnd/>
          </a:ln>
        </p:spPr>
        <p:txBody>
          <a:bodyPr wrap="none" anchor="ctr"/>
          <a:lstStyle/>
          <a:p>
            <a:endParaRPr lang="en-US"/>
          </a:p>
        </p:txBody>
      </p:sp>
      <p:sp>
        <p:nvSpPr>
          <p:cNvPr id="13" name="Text Box 12"/>
          <p:cNvSpPr txBox="1">
            <a:spLocks noChangeArrowheads="1"/>
          </p:cNvSpPr>
          <p:nvPr/>
        </p:nvSpPr>
        <p:spPr bwMode="auto">
          <a:xfrm>
            <a:off x="3352800" y="2438400"/>
            <a:ext cx="2362200" cy="396875"/>
          </a:xfrm>
          <a:prstGeom prst="rect">
            <a:avLst/>
          </a:prstGeom>
          <a:noFill/>
          <a:ln w="9525">
            <a:noFill/>
            <a:miter lim="800000"/>
            <a:headEnd/>
            <a:tailEnd/>
          </a:ln>
        </p:spPr>
        <p:txBody>
          <a:bodyPr>
            <a:spAutoFit/>
          </a:bodyPr>
          <a:lstStyle/>
          <a:p>
            <a:pPr algn="ctr">
              <a:spcBef>
                <a:spcPct val="50000"/>
              </a:spcBef>
            </a:pPr>
            <a:r>
              <a:rPr lang="en-US" sz="2000" b="1" dirty="0">
                <a:solidFill>
                  <a:schemeClr val="bg1"/>
                </a:solidFill>
              </a:rPr>
              <a:t>VALUES</a:t>
            </a:r>
          </a:p>
        </p:txBody>
      </p:sp>
      <p:sp>
        <p:nvSpPr>
          <p:cNvPr id="14" name="Text Box 14"/>
          <p:cNvSpPr txBox="1">
            <a:spLocks noChangeArrowheads="1"/>
          </p:cNvSpPr>
          <p:nvPr/>
        </p:nvSpPr>
        <p:spPr bwMode="auto">
          <a:xfrm>
            <a:off x="6019800" y="2362200"/>
            <a:ext cx="2362200" cy="396875"/>
          </a:xfrm>
          <a:prstGeom prst="rect">
            <a:avLst/>
          </a:prstGeom>
          <a:noFill/>
          <a:ln w="9525">
            <a:noFill/>
            <a:miter lim="800000"/>
            <a:headEnd/>
            <a:tailEnd/>
          </a:ln>
        </p:spPr>
        <p:txBody>
          <a:bodyPr>
            <a:spAutoFit/>
          </a:bodyPr>
          <a:lstStyle/>
          <a:p>
            <a:pPr algn="ctr">
              <a:spcBef>
                <a:spcPct val="50000"/>
              </a:spcBef>
            </a:pPr>
            <a:r>
              <a:rPr lang="en-US" sz="2000" b="1" dirty="0">
                <a:solidFill>
                  <a:schemeClr val="bg1"/>
                </a:solidFill>
              </a:rPr>
              <a:t>PRINCIPLES</a:t>
            </a:r>
          </a:p>
        </p:txBody>
      </p:sp>
      <p:sp>
        <p:nvSpPr>
          <p:cNvPr id="15" name="Text Box 15"/>
          <p:cNvSpPr txBox="1">
            <a:spLocks noChangeArrowheads="1"/>
          </p:cNvSpPr>
          <p:nvPr/>
        </p:nvSpPr>
        <p:spPr bwMode="auto">
          <a:xfrm>
            <a:off x="2209800" y="4419600"/>
            <a:ext cx="4572000" cy="523220"/>
          </a:xfrm>
          <a:prstGeom prst="rect">
            <a:avLst/>
          </a:prstGeom>
          <a:noFill/>
          <a:ln w="9525">
            <a:noFill/>
            <a:miter lim="800000"/>
            <a:headEnd/>
            <a:tailEnd/>
          </a:ln>
        </p:spPr>
        <p:txBody>
          <a:bodyPr>
            <a:spAutoFit/>
          </a:bodyPr>
          <a:lstStyle/>
          <a:p>
            <a:pPr algn="ctr">
              <a:spcBef>
                <a:spcPct val="50000"/>
              </a:spcBef>
            </a:pPr>
            <a:r>
              <a:rPr lang="en-US" sz="2800" b="1" dirty="0">
                <a:solidFill>
                  <a:schemeClr val="bg1"/>
                </a:solidFill>
              </a:rPr>
              <a:t>PRACTICE</a:t>
            </a:r>
          </a:p>
        </p:txBody>
      </p:sp>
    </p:spTree>
    <p:extLst>
      <p:ext uri="{BB962C8B-B14F-4D97-AF65-F5344CB8AC3E}">
        <p14:creationId xmlns:p14="http://schemas.microsoft.com/office/powerpoint/2010/main" val="2070088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219200"/>
          </a:xfrm>
        </p:spPr>
        <p:txBody>
          <a:bodyPr/>
          <a:lstStyle/>
          <a:p>
            <a:pPr algn="ctr"/>
            <a:r>
              <a:rPr lang="en-US" b="1" dirty="0"/>
              <a:t>Community Development Assumptions</a:t>
            </a:r>
          </a:p>
        </p:txBody>
      </p:sp>
      <p:sp>
        <p:nvSpPr>
          <p:cNvPr id="4" name="Rectangle 2"/>
          <p:cNvSpPr>
            <a:spLocks noChangeArrowheads="1"/>
          </p:cNvSpPr>
          <p:nvPr/>
        </p:nvSpPr>
        <p:spPr bwMode="auto">
          <a:xfrm>
            <a:off x="3276600" y="1905000"/>
            <a:ext cx="5715000" cy="3733800"/>
          </a:xfrm>
          <a:prstGeom prst="rect">
            <a:avLst/>
          </a:prstGeom>
          <a:solidFill>
            <a:schemeClr val="accent1"/>
          </a:solidFill>
          <a:ln w="28575">
            <a:solidFill>
              <a:schemeClr val="tx1"/>
            </a:solidFill>
            <a:miter lim="800000"/>
            <a:headEnd/>
            <a:tailEnd/>
          </a:ln>
        </p:spPr>
        <p:txBody>
          <a:bodyPr wrap="none" anchor="ctr"/>
          <a:lstStyle/>
          <a:p>
            <a:endParaRPr lang="en-US"/>
          </a:p>
        </p:txBody>
      </p:sp>
      <p:grpSp>
        <p:nvGrpSpPr>
          <p:cNvPr id="3" name="Group 4"/>
          <p:cNvGrpSpPr>
            <a:grpSpLocks/>
          </p:cNvGrpSpPr>
          <p:nvPr/>
        </p:nvGrpSpPr>
        <p:grpSpPr bwMode="auto">
          <a:xfrm>
            <a:off x="0" y="3124200"/>
            <a:ext cx="3276600" cy="990600"/>
            <a:chOff x="864" y="1728"/>
            <a:chExt cx="2256" cy="624"/>
          </a:xfrm>
        </p:grpSpPr>
        <p:sp>
          <p:nvSpPr>
            <p:cNvPr id="6" name="AutoShape 5"/>
            <p:cNvSpPr>
              <a:spLocks noChangeArrowheads="1"/>
            </p:cNvSpPr>
            <p:nvPr/>
          </p:nvSpPr>
          <p:spPr bwMode="auto">
            <a:xfrm>
              <a:off x="864" y="1728"/>
              <a:ext cx="2256" cy="624"/>
            </a:xfrm>
            <a:prstGeom prst="rightArrow">
              <a:avLst>
                <a:gd name="adj1" fmla="val 50000"/>
                <a:gd name="adj2" fmla="val 90385"/>
              </a:avLst>
            </a:prstGeom>
            <a:solidFill>
              <a:schemeClr val="accent2"/>
            </a:solidFill>
            <a:ln w="9525">
              <a:solidFill>
                <a:schemeClr val="tx1"/>
              </a:solidFill>
              <a:miter lim="800000"/>
              <a:headEnd/>
              <a:tailEnd/>
            </a:ln>
          </p:spPr>
          <p:txBody>
            <a:bodyPr wrap="none" anchor="ctr"/>
            <a:lstStyle/>
            <a:p>
              <a:endParaRPr lang="en-US"/>
            </a:p>
          </p:txBody>
        </p:sp>
        <p:sp>
          <p:nvSpPr>
            <p:cNvPr id="7" name="Text Box 6"/>
            <p:cNvSpPr txBox="1">
              <a:spLocks noChangeArrowheads="1"/>
            </p:cNvSpPr>
            <p:nvPr/>
          </p:nvSpPr>
          <p:spPr bwMode="auto">
            <a:xfrm>
              <a:off x="864" y="1920"/>
              <a:ext cx="1968" cy="212"/>
            </a:xfrm>
            <a:prstGeom prst="rect">
              <a:avLst/>
            </a:prstGeom>
            <a:solidFill>
              <a:schemeClr val="accent2"/>
            </a:solidFill>
            <a:ln w="9525">
              <a:noFill/>
              <a:miter lim="800000"/>
              <a:headEnd/>
              <a:tailEnd/>
            </a:ln>
          </p:spPr>
          <p:txBody>
            <a:bodyPr>
              <a:spAutoFit/>
            </a:bodyPr>
            <a:lstStyle/>
            <a:p>
              <a:pPr>
                <a:spcBef>
                  <a:spcPct val="50000"/>
                </a:spcBef>
              </a:pPr>
              <a:r>
                <a:rPr lang="en-US" sz="1600" b="1" dirty="0">
                  <a:solidFill>
                    <a:schemeClr val="bg1"/>
                  </a:solidFill>
                </a:rPr>
                <a:t>ASSUMPTIONS</a:t>
              </a:r>
            </a:p>
          </p:txBody>
        </p:sp>
      </p:grpSp>
      <p:sp>
        <p:nvSpPr>
          <p:cNvPr id="8" name="Text Box 7"/>
          <p:cNvSpPr txBox="1">
            <a:spLocks noChangeArrowheads="1"/>
          </p:cNvSpPr>
          <p:nvPr/>
        </p:nvSpPr>
        <p:spPr bwMode="auto">
          <a:xfrm>
            <a:off x="3505200" y="1981200"/>
            <a:ext cx="5181600" cy="3637919"/>
          </a:xfrm>
          <a:prstGeom prst="rect">
            <a:avLst/>
          </a:prstGeom>
          <a:noFill/>
          <a:ln w="9525">
            <a:noFill/>
            <a:miter lim="800000"/>
            <a:headEnd/>
            <a:tailEnd/>
          </a:ln>
        </p:spPr>
        <p:txBody>
          <a:bodyPr>
            <a:spAutoFit/>
          </a:bodyPr>
          <a:lstStyle/>
          <a:p>
            <a:pPr>
              <a:spcBef>
                <a:spcPct val="30000"/>
              </a:spcBef>
            </a:pPr>
            <a:r>
              <a:rPr lang="en-US" sz="1600" b="1" dirty="0">
                <a:solidFill>
                  <a:srgbClr val="000000"/>
                </a:solidFill>
                <a:latin typeface="Arial" charset="0"/>
              </a:rPr>
              <a:t>People are capable of rational behavior.</a:t>
            </a:r>
          </a:p>
          <a:p>
            <a:pPr>
              <a:spcBef>
                <a:spcPct val="30000"/>
              </a:spcBef>
            </a:pPr>
            <a:endParaRPr lang="en-US" sz="1600" b="1" dirty="0">
              <a:solidFill>
                <a:srgbClr val="000000"/>
              </a:solidFill>
              <a:latin typeface="Arial" charset="0"/>
            </a:endParaRPr>
          </a:p>
          <a:p>
            <a:pPr>
              <a:spcBef>
                <a:spcPct val="30000"/>
              </a:spcBef>
            </a:pPr>
            <a:r>
              <a:rPr lang="en-US" sz="1600" b="1" dirty="0">
                <a:solidFill>
                  <a:srgbClr val="000000"/>
                </a:solidFill>
                <a:latin typeface="Arial" charset="0"/>
              </a:rPr>
              <a:t>Significant behavior is learned behavior.</a:t>
            </a:r>
          </a:p>
          <a:p>
            <a:pPr>
              <a:spcBef>
                <a:spcPct val="30000"/>
              </a:spcBef>
            </a:pPr>
            <a:endParaRPr lang="en-US" sz="1600" b="1" dirty="0">
              <a:solidFill>
                <a:srgbClr val="000000"/>
              </a:solidFill>
              <a:latin typeface="Arial" charset="0"/>
            </a:endParaRPr>
          </a:p>
          <a:p>
            <a:pPr>
              <a:spcBef>
                <a:spcPct val="30000"/>
              </a:spcBef>
            </a:pPr>
            <a:r>
              <a:rPr lang="en-US" sz="1600" b="1" dirty="0">
                <a:solidFill>
                  <a:srgbClr val="000000"/>
                </a:solidFill>
                <a:latin typeface="Arial" charset="0"/>
              </a:rPr>
              <a:t>Significant behavior is learned through interaction over time.</a:t>
            </a:r>
          </a:p>
          <a:p>
            <a:pPr>
              <a:spcBef>
                <a:spcPct val="30000"/>
              </a:spcBef>
            </a:pPr>
            <a:endParaRPr lang="en-US" sz="1600" b="1" dirty="0">
              <a:solidFill>
                <a:srgbClr val="000000"/>
              </a:solidFill>
              <a:latin typeface="Arial" charset="0"/>
            </a:endParaRPr>
          </a:p>
          <a:p>
            <a:pPr>
              <a:spcBef>
                <a:spcPct val="30000"/>
              </a:spcBef>
            </a:pPr>
            <a:r>
              <a:rPr lang="en-US" sz="1600" b="1" dirty="0">
                <a:solidFill>
                  <a:srgbClr val="000000"/>
                </a:solidFill>
                <a:latin typeface="Arial" charset="0"/>
              </a:rPr>
              <a:t>People can give purposeful direction to their behavior.</a:t>
            </a:r>
          </a:p>
          <a:p>
            <a:pPr>
              <a:spcBef>
                <a:spcPct val="30000"/>
              </a:spcBef>
            </a:pPr>
            <a:endParaRPr lang="en-US" sz="1600" b="1" dirty="0">
              <a:solidFill>
                <a:srgbClr val="000000"/>
              </a:solidFill>
              <a:latin typeface="Arial" charset="0"/>
            </a:endParaRPr>
          </a:p>
          <a:p>
            <a:pPr>
              <a:spcBef>
                <a:spcPct val="30000"/>
              </a:spcBef>
            </a:pPr>
            <a:r>
              <a:rPr lang="en-US" sz="1600" b="1" dirty="0">
                <a:solidFill>
                  <a:srgbClr val="000000"/>
                </a:solidFill>
                <a:latin typeface="Arial" charset="0"/>
              </a:rPr>
              <a:t>People can impact their environment toward a desired future.</a:t>
            </a:r>
            <a:endParaRPr lang="en-US" sz="1600" b="1" dirty="0">
              <a:solidFill>
                <a:srgbClr val="000000"/>
              </a:solidFill>
            </a:endParaRPr>
          </a:p>
        </p:txBody>
      </p:sp>
    </p:spTree>
    <p:extLst>
      <p:ext uri="{BB962C8B-B14F-4D97-AF65-F5344CB8AC3E}">
        <p14:creationId xmlns:p14="http://schemas.microsoft.com/office/powerpoint/2010/main" val="10453930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81025"/>
          </a:xfrm>
        </p:spPr>
        <p:txBody>
          <a:bodyPr/>
          <a:lstStyle/>
          <a:p>
            <a:r>
              <a:rPr lang="en-US" dirty="0"/>
              <a:t>Community Development Values</a:t>
            </a:r>
          </a:p>
        </p:txBody>
      </p:sp>
      <p:sp>
        <p:nvSpPr>
          <p:cNvPr id="4" name="Rectangle 2"/>
          <p:cNvSpPr>
            <a:spLocks noChangeArrowheads="1"/>
          </p:cNvSpPr>
          <p:nvPr/>
        </p:nvSpPr>
        <p:spPr bwMode="auto">
          <a:xfrm>
            <a:off x="3276600" y="1752600"/>
            <a:ext cx="5715000" cy="4191000"/>
          </a:xfrm>
          <a:prstGeom prst="rect">
            <a:avLst/>
          </a:prstGeom>
          <a:solidFill>
            <a:schemeClr val="accent1"/>
          </a:solidFill>
          <a:ln w="28575">
            <a:solidFill>
              <a:schemeClr val="tx1"/>
            </a:solidFill>
            <a:miter lim="800000"/>
            <a:headEnd/>
            <a:tailEnd/>
          </a:ln>
        </p:spPr>
        <p:txBody>
          <a:bodyPr wrap="none" anchor="ctr"/>
          <a:lstStyle/>
          <a:p>
            <a:endParaRPr lang="en-US"/>
          </a:p>
        </p:txBody>
      </p:sp>
      <p:grpSp>
        <p:nvGrpSpPr>
          <p:cNvPr id="3" name="Group 4"/>
          <p:cNvGrpSpPr>
            <a:grpSpLocks/>
          </p:cNvGrpSpPr>
          <p:nvPr/>
        </p:nvGrpSpPr>
        <p:grpSpPr bwMode="auto">
          <a:xfrm>
            <a:off x="167640" y="3178175"/>
            <a:ext cx="3276600" cy="990600"/>
            <a:chOff x="864" y="1728"/>
            <a:chExt cx="2256" cy="624"/>
          </a:xfrm>
        </p:grpSpPr>
        <p:sp>
          <p:nvSpPr>
            <p:cNvPr id="6" name="AutoShape 5"/>
            <p:cNvSpPr>
              <a:spLocks noChangeArrowheads="1"/>
            </p:cNvSpPr>
            <p:nvPr/>
          </p:nvSpPr>
          <p:spPr bwMode="auto">
            <a:xfrm>
              <a:off x="864" y="1728"/>
              <a:ext cx="2256" cy="624"/>
            </a:xfrm>
            <a:prstGeom prst="rightArrow">
              <a:avLst>
                <a:gd name="adj1" fmla="val 50000"/>
                <a:gd name="adj2" fmla="val 90385"/>
              </a:avLst>
            </a:prstGeom>
            <a:solidFill>
              <a:schemeClr val="accent2"/>
            </a:solidFill>
            <a:ln w="9525">
              <a:solidFill>
                <a:schemeClr val="tx1"/>
              </a:solidFill>
              <a:miter lim="800000"/>
              <a:headEnd/>
              <a:tailEnd/>
            </a:ln>
          </p:spPr>
          <p:txBody>
            <a:bodyPr wrap="none" anchor="ctr"/>
            <a:lstStyle/>
            <a:p>
              <a:endParaRPr lang="en-US"/>
            </a:p>
          </p:txBody>
        </p:sp>
        <p:sp>
          <p:nvSpPr>
            <p:cNvPr id="7" name="Text Box 6"/>
            <p:cNvSpPr txBox="1">
              <a:spLocks noChangeArrowheads="1"/>
            </p:cNvSpPr>
            <p:nvPr/>
          </p:nvSpPr>
          <p:spPr bwMode="auto">
            <a:xfrm>
              <a:off x="864" y="1920"/>
              <a:ext cx="1968" cy="212"/>
            </a:xfrm>
            <a:prstGeom prst="rect">
              <a:avLst/>
            </a:prstGeom>
            <a:solidFill>
              <a:schemeClr val="accent2"/>
            </a:solidFill>
            <a:ln w="9525">
              <a:noFill/>
              <a:miter lim="800000"/>
              <a:headEnd/>
              <a:tailEnd/>
            </a:ln>
          </p:spPr>
          <p:txBody>
            <a:bodyPr>
              <a:spAutoFit/>
            </a:bodyPr>
            <a:lstStyle/>
            <a:p>
              <a:pPr>
                <a:spcBef>
                  <a:spcPct val="50000"/>
                </a:spcBef>
              </a:pPr>
              <a:r>
                <a:rPr lang="en-US" sz="1600" b="1" dirty="0">
                  <a:solidFill>
                    <a:schemeClr val="bg1"/>
                  </a:solidFill>
                </a:rPr>
                <a:t>VALUES</a:t>
              </a:r>
            </a:p>
          </p:txBody>
        </p:sp>
      </p:grpSp>
      <p:sp>
        <p:nvSpPr>
          <p:cNvPr id="8" name="Text Box 8"/>
          <p:cNvSpPr txBox="1">
            <a:spLocks noChangeArrowheads="1"/>
          </p:cNvSpPr>
          <p:nvPr/>
        </p:nvSpPr>
        <p:spPr bwMode="auto">
          <a:xfrm>
            <a:off x="3429000" y="1905000"/>
            <a:ext cx="5562600" cy="4121128"/>
          </a:xfrm>
          <a:prstGeom prst="rect">
            <a:avLst/>
          </a:prstGeom>
          <a:noFill/>
          <a:ln w="9525">
            <a:noFill/>
            <a:miter lim="800000"/>
            <a:headEnd/>
            <a:tailEnd/>
          </a:ln>
        </p:spPr>
        <p:txBody>
          <a:bodyPr>
            <a:spAutoFit/>
          </a:bodyPr>
          <a:lstStyle/>
          <a:p>
            <a:pPr>
              <a:spcBef>
                <a:spcPct val="50000"/>
              </a:spcBef>
            </a:pPr>
            <a:r>
              <a:rPr lang="en-US" sz="1400" dirty="0">
                <a:solidFill>
                  <a:srgbClr val="000000"/>
                </a:solidFill>
                <a:latin typeface="Arial" charset="0"/>
                <a:cs typeface="Times New Roman" pitchFamily="64" charset="0"/>
              </a:rPr>
              <a:t>All people have basic dignity.  </a:t>
            </a:r>
          </a:p>
          <a:p>
            <a:pPr>
              <a:spcBef>
                <a:spcPct val="30000"/>
              </a:spcBef>
            </a:pPr>
            <a:r>
              <a:rPr lang="en-US" sz="1400" dirty="0">
                <a:solidFill>
                  <a:srgbClr val="000000"/>
                </a:solidFill>
                <a:latin typeface="Arial" charset="0"/>
                <a:cs typeface="Times New Roman" pitchFamily="64" charset="0"/>
              </a:rPr>
              <a:t>People have the right to help make decisions on issues that impact their well-being.</a:t>
            </a:r>
          </a:p>
          <a:p>
            <a:pPr>
              <a:spcBef>
                <a:spcPct val="30000"/>
              </a:spcBef>
            </a:pPr>
            <a:r>
              <a:rPr lang="en-US" sz="1400" dirty="0">
                <a:solidFill>
                  <a:srgbClr val="000000"/>
                </a:solidFill>
                <a:latin typeface="Arial" charset="0"/>
                <a:cs typeface="Times New Roman" pitchFamily="64" charset="0"/>
              </a:rPr>
              <a:t>Participatory democracy is the best way to conduct a community’s civic  business</a:t>
            </a:r>
          </a:p>
          <a:p>
            <a:pPr>
              <a:spcBef>
                <a:spcPct val="30000"/>
              </a:spcBef>
            </a:pPr>
            <a:r>
              <a:rPr lang="en-US" sz="1400" dirty="0">
                <a:solidFill>
                  <a:srgbClr val="000000"/>
                </a:solidFill>
                <a:latin typeface="Arial" charset="0"/>
                <a:cs typeface="Times New Roman" pitchFamily="64" charset="0"/>
              </a:rPr>
              <a:t>People have the right to strive to create the environment they want.</a:t>
            </a:r>
          </a:p>
          <a:p>
            <a:pPr>
              <a:spcBef>
                <a:spcPct val="30000"/>
              </a:spcBef>
            </a:pPr>
            <a:r>
              <a:rPr lang="en-US" sz="1400" dirty="0">
                <a:solidFill>
                  <a:srgbClr val="000000"/>
                </a:solidFill>
                <a:latin typeface="Arial" charset="0"/>
                <a:cs typeface="Times New Roman" pitchFamily="64" charset="0"/>
              </a:rPr>
              <a:t>People have the right to reject an externally imposed environment.  </a:t>
            </a:r>
          </a:p>
          <a:p>
            <a:pPr>
              <a:spcBef>
                <a:spcPct val="30000"/>
              </a:spcBef>
            </a:pPr>
            <a:r>
              <a:rPr lang="en-US" sz="1400" dirty="0">
                <a:solidFill>
                  <a:srgbClr val="000000"/>
                </a:solidFill>
                <a:latin typeface="Arial" charset="0"/>
                <a:cs typeface="Times New Roman" pitchFamily="64" charset="0"/>
              </a:rPr>
              <a:t>The more purposeful interaction and dialogue within a community, the more potential for learning and development.</a:t>
            </a:r>
          </a:p>
          <a:p>
            <a:pPr>
              <a:spcBef>
                <a:spcPct val="30000"/>
              </a:spcBef>
            </a:pPr>
            <a:r>
              <a:rPr lang="en-US" sz="1400" dirty="0">
                <a:solidFill>
                  <a:srgbClr val="000000"/>
                </a:solidFill>
                <a:latin typeface="Arial" charset="0"/>
                <a:cs typeface="Times New Roman" pitchFamily="64" charset="0"/>
              </a:rPr>
              <a:t>Implied within a process of purposeful interaction is an ever-widening concept of community.  </a:t>
            </a:r>
          </a:p>
          <a:p>
            <a:pPr>
              <a:spcBef>
                <a:spcPct val="30000"/>
              </a:spcBef>
            </a:pPr>
            <a:r>
              <a:rPr lang="en-US" sz="1400" dirty="0">
                <a:solidFill>
                  <a:srgbClr val="000000"/>
                </a:solidFill>
                <a:latin typeface="Arial" charset="0"/>
                <a:cs typeface="Times New Roman" pitchFamily="64" charset="0"/>
              </a:rPr>
              <a:t>Every discipline and profession is a potential contributor to a community development process</a:t>
            </a:r>
          </a:p>
          <a:p>
            <a:pPr>
              <a:spcBef>
                <a:spcPct val="30000"/>
              </a:spcBef>
            </a:pPr>
            <a:r>
              <a:rPr lang="en-US" sz="1400" dirty="0">
                <a:solidFill>
                  <a:srgbClr val="000000"/>
                </a:solidFill>
                <a:latin typeface="Arial" charset="0"/>
                <a:cs typeface="Times New Roman" pitchFamily="64" charset="0"/>
              </a:rPr>
              <a:t>Motivation is created through interaction with the environment.</a:t>
            </a:r>
            <a:r>
              <a:rPr lang="en-US" dirty="0">
                <a:solidFill>
                  <a:srgbClr val="000000"/>
                </a:solidFill>
                <a:latin typeface="Garamond" pitchFamily="18" charset="0"/>
                <a:cs typeface="Times New Roman" pitchFamily="64" charset="0"/>
              </a:rPr>
              <a:t> </a:t>
            </a:r>
          </a:p>
          <a:p>
            <a:pPr>
              <a:spcBef>
                <a:spcPct val="50000"/>
              </a:spcBef>
            </a:pPr>
            <a:endParaRPr lang="en-US" dirty="0"/>
          </a:p>
        </p:txBody>
      </p:sp>
    </p:spTree>
    <p:extLst>
      <p:ext uri="{BB962C8B-B14F-4D97-AF65-F5344CB8AC3E}">
        <p14:creationId xmlns:p14="http://schemas.microsoft.com/office/powerpoint/2010/main" val="2163296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066800"/>
          </a:xfrm>
        </p:spPr>
        <p:txBody>
          <a:bodyPr/>
          <a:lstStyle/>
          <a:p>
            <a:pPr algn="ctr"/>
            <a:r>
              <a:rPr lang="en-US" b="1" dirty="0"/>
              <a:t>Community Development Principles</a:t>
            </a:r>
          </a:p>
        </p:txBody>
      </p:sp>
      <p:sp>
        <p:nvSpPr>
          <p:cNvPr id="4" name="Rectangle 2"/>
          <p:cNvSpPr>
            <a:spLocks noChangeArrowheads="1"/>
          </p:cNvSpPr>
          <p:nvPr/>
        </p:nvSpPr>
        <p:spPr bwMode="auto">
          <a:xfrm>
            <a:off x="3276600" y="1752600"/>
            <a:ext cx="5715000" cy="4038600"/>
          </a:xfrm>
          <a:prstGeom prst="rect">
            <a:avLst/>
          </a:prstGeom>
          <a:solidFill>
            <a:schemeClr val="accent1"/>
          </a:solidFill>
          <a:ln w="28575">
            <a:solidFill>
              <a:schemeClr val="tx1"/>
            </a:solidFill>
            <a:miter lim="800000"/>
            <a:headEnd/>
            <a:tailEnd/>
          </a:ln>
        </p:spPr>
        <p:txBody>
          <a:bodyPr wrap="none" anchor="ctr"/>
          <a:lstStyle/>
          <a:p>
            <a:endParaRPr lang="en-US"/>
          </a:p>
        </p:txBody>
      </p:sp>
      <p:grpSp>
        <p:nvGrpSpPr>
          <p:cNvPr id="3" name="Group 4"/>
          <p:cNvGrpSpPr>
            <a:grpSpLocks/>
          </p:cNvGrpSpPr>
          <p:nvPr/>
        </p:nvGrpSpPr>
        <p:grpSpPr bwMode="auto">
          <a:xfrm>
            <a:off x="0" y="3124200"/>
            <a:ext cx="3276600" cy="990600"/>
            <a:chOff x="864" y="1728"/>
            <a:chExt cx="2256" cy="624"/>
          </a:xfrm>
        </p:grpSpPr>
        <p:sp>
          <p:nvSpPr>
            <p:cNvPr id="6" name="AutoShape 5"/>
            <p:cNvSpPr>
              <a:spLocks noChangeArrowheads="1"/>
            </p:cNvSpPr>
            <p:nvPr/>
          </p:nvSpPr>
          <p:spPr bwMode="auto">
            <a:xfrm>
              <a:off x="864" y="1728"/>
              <a:ext cx="2256" cy="624"/>
            </a:xfrm>
            <a:prstGeom prst="rightArrow">
              <a:avLst>
                <a:gd name="adj1" fmla="val 50000"/>
                <a:gd name="adj2" fmla="val 90385"/>
              </a:avLst>
            </a:prstGeom>
            <a:solidFill>
              <a:schemeClr val="accent2"/>
            </a:solidFill>
            <a:ln w="9525">
              <a:solidFill>
                <a:schemeClr val="tx1"/>
              </a:solidFill>
              <a:miter lim="800000"/>
              <a:headEnd/>
              <a:tailEnd/>
            </a:ln>
          </p:spPr>
          <p:txBody>
            <a:bodyPr wrap="none" anchor="ctr"/>
            <a:lstStyle/>
            <a:p>
              <a:endParaRPr lang="en-US"/>
            </a:p>
          </p:txBody>
        </p:sp>
        <p:sp>
          <p:nvSpPr>
            <p:cNvPr id="7" name="Text Box 6"/>
            <p:cNvSpPr txBox="1">
              <a:spLocks noChangeArrowheads="1"/>
            </p:cNvSpPr>
            <p:nvPr/>
          </p:nvSpPr>
          <p:spPr bwMode="auto">
            <a:xfrm>
              <a:off x="864" y="1920"/>
              <a:ext cx="1968" cy="212"/>
            </a:xfrm>
            <a:prstGeom prst="rect">
              <a:avLst/>
            </a:prstGeom>
            <a:solidFill>
              <a:schemeClr val="accent2"/>
            </a:solidFill>
            <a:ln w="9525">
              <a:noFill/>
              <a:miter lim="800000"/>
              <a:headEnd/>
              <a:tailEnd/>
            </a:ln>
          </p:spPr>
          <p:txBody>
            <a:bodyPr>
              <a:spAutoFit/>
            </a:bodyPr>
            <a:lstStyle/>
            <a:p>
              <a:pPr>
                <a:spcBef>
                  <a:spcPct val="50000"/>
                </a:spcBef>
              </a:pPr>
              <a:r>
                <a:rPr lang="en-US" sz="1600" b="1" dirty="0">
                  <a:solidFill>
                    <a:schemeClr val="bg1"/>
                  </a:solidFill>
                </a:rPr>
                <a:t>PRINCIPLES</a:t>
              </a:r>
            </a:p>
          </p:txBody>
        </p:sp>
      </p:grpSp>
      <p:sp>
        <p:nvSpPr>
          <p:cNvPr id="8" name="Text Box 8"/>
          <p:cNvSpPr txBox="1">
            <a:spLocks noChangeArrowheads="1"/>
          </p:cNvSpPr>
          <p:nvPr/>
        </p:nvSpPr>
        <p:spPr bwMode="auto">
          <a:xfrm>
            <a:off x="3352800" y="1828800"/>
            <a:ext cx="5562600" cy="3754874"/>
          </a:xfrm>
          <a:prstGeom prst="rect">
            <a:avLst/>
          </a:prstGeom>
          <a:noFill/>
          <a:ln w="9525">
            <a:noFill/>
            <a:miter lim="800000"/>
            <a:headEnd/>
            <a:tailEnd/>
          </a:ln>
        </p:spPr>
        <p:txBody>
          <a:bodyPr>
            <a:spAutoFit/>
          </a:bodyPr>
          <a:lstStyle/>
          <a:p>
            <a:pPr>
              <a:spcBef>
                <a:spcPct val="50000"/>
              </a:spcBef>
            </a:pPr>
            <a:r>
              <a:rPr lang="en-US" sz="1400" dirty="0">
                <a:solidFill>
                  <a:srgbClr val="000000"/>
                </a:solidFill>
                <a:latin typeface="Arial" charset="0"/>
                <a:cs typeface="Arial" charset="0"/>
              </a:rPr>
              <a:t>Self-help and self-responsibility are required for successful development.  </a:t>
            </a:r>
            <a:endParaRPr lang="en-US" sz="1400" dirty="0">
              <a:solidFill>
                <a:srgbClr val="000000"/>
              </a:solidFill>
              <a:latin typeface="Arial" charset="0"/>
              <a:cs typeface="Times New Roman" pitchFamily="64" charset="0"/>
            </a:endParaRPr>
          </a:p>
          <a:p>
            <a:pPr>
              <a:spcBef>
                <a:spcPct val="50000"/>
              </a:spcBef>
            </a:pPr>
            <a:r>
              <a:rPr lang="en-US" sz="1400" dirty="0">
                <a:solidFill>
                  <a:srgbClr val="000000"/>
                </a:solidFill>
                <a:latin typeface="Arial" charset="0"/>
                <a:cs typeface="Arial" charset="0"/>
              </a:rPr>
              <a:t>Participation in public decision-making should be free and open to all citizens.  </a:t>
            </a:r>
            <a:endParaRPr lang="en-US" sz="1400" dirty="0">
              <a:solidFill>
                <a:srgbClr val="000000"/>
              </a:solidFill>
              <a:latin typeface="Arial" charset="0"/>
              <a:cs typeface="Times New Roman" pitchFamily="64" charset="0"/>
            </a:endParaRPr>
          </a:p>
          <a:p>
            <a:pPr>
              <a:spcBef>
                <a:spcPct val="50000"/>
              </a:spcBef>
            </a:pPr>
            <a:r>
              <a:rPr lang="en-US" sz="1400" dirty="0">
                <a:solidFill>
                  <a:srgbClr val="000000"/>
                </a:solidFill>
                <a:latin typeface="Arial" charset="0"/>
                <a:cs typeface="Arial" charset="0"/>
              </a:rPr>
              <a:t>Broad representation and increased breadth of perspective and understanding are conditions conducive to effective community development.  </a:t>
            </a:r>
            <a:endParaRPr lang="en-US" sz="1400" dirty="0">
              <a:solidFill>
                <a:srgbClr val="000000"/>
              </a:solidFill>
              <a:latin typeface="Arial" charset="0"/>
              <a:cs typeface="Times New Roman" pitchFamily="64" charset="0"/>
            </a:endParaRPr>
          </a:p>
          <a:p>
            <a:pPr>
              <a:spcBef>
                <a:spcPct val="50000"/>
              </a:spcBef>
            </a:pPr>
            <a:r>
              <a:rPr lang="en-US" sz="1400" dirty="0">
                <a:solidFill>
                  <a:srgbClr val="000000"/>
                </a:solidFill>
                <a:latin typeface="Arial" charset="0"/>
                <a:cs typeface="Arial" charset="0"/>
              </a:rPr>
              <a:t>Methods that produce accurate information about the community are vital to the process. </a:t>
            </a:r>
            <a:endParaRPr lang="en-US" sz="1400" dirty="0">
              <a:solidFill>
                <a:srgbClr val="000000"/>
              </a:solidFill>
              <a:latin typeface="Arial" charset="0"/>
              <a:cs typeface="Times New Roman" pitchFamily="64" charset="0"/>
            </a:endParaRPr>
          </a:p>
          <a:p>
            <a:pPr>
              <a:spcBef>
                <a:spcPct val="50000"/>
              </a:spcBef>
            </a:pPr>
            <a:r>
              <a:rPr lang="en-US" sz="1400" dirty="0">
                <a:solidFill>
                  <a:srgbClr val="000000"/>
                </a:solidFill>
                <a:latin typeface="Arial" charset="0"/>
                <a:cs typeface="Arial" charset="0"/>
              </a:rPr>
              <a:t>Understanding and general agreement are the basis for community change.  </a:t>
            </a:r>
            <a:endParaRPr lang="en-US" sz="1400" dirty="0">
              <a:solidFill>
                <a:srgbClr val="000000"/>
              </a:solidFill>
              <a:latin typeface="Arial" charset="0"/>
              <a:cs typeface="Times New Roman" pitchFamily="64" charset="0"/>
            </a:endParaRPr>
          </a:p>
          <a:p>
            <a:pPr>
              <a:spcBef>
                <a:spcPct val="50000"/>
              </a:spcBef>
            </a:pPr>
            <a:r>
              <a:rPr lang="en-US" sz="1400" dirty="0">
                <a:solidFill>
                  <a:srgbClr val="000000"/>
                </a:solidFill>
                <a:latin typeface="Arial" charset="0"/>
                <a:cs typeface="Arial" charset="0"/>
              </a:rPr>
              <a:t>All individuals have the right to be heard in open discussion, and the responsibility to respect opposing viewpoints.  </a:t>
            </a:r>
            <a:endParaRPr lang="en-US" sz="1400" dirty="0">
              <a:solidFill>
                <a:srgbClr val="000000"/>
              </a:solidFill>
              <a:latin typeface="Arial" charset="0"/>
              <a:cs typeface="Times New Roman" pitchFamily="64" charset="0"/>
            </a:endParaRPr>
          </a:p>
          <a:p>
            <a:pPr>
              <a:spcBef>
                <a:spcPct val="50000"/>
              </a:spcBef>
            </a:pPr>
            <a:r>
              <a:rPr lang="en-US" sz="1400" dirty="0">
                <a:solidFill>
                  <a:srgbClr val="000000"/>
                </a:solidFill>
                <a:latin typeface="Arial" charset="0"/>
                <a:cs typeface="Times New Roman" pitchFamily="64" charset="0"/>
              </a:rPr>
              <a:t>Trust is essential for effective working relationships. </a:t>
            </a:r>
          </a:p>
        </p:txBody>
      </p:sp>
    </p:spTree>
    <p:extLst>
      <p:ext uri="{BB962C8B-B14F-4D97-AF65-F5344CB8AC3E}">
        <p14:creationId xmlns:p14="http://schemas.microsoft.com/office/powerpoint/2010/main" val="1350809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1419225"/>
          </a:xfrm>
        </p:spPr>
        <p:txBody>
          <a:bodyPr/>
          <a:lstStyle/>
          <a:p>
            <a:pPr algn="ctr"/>
            <a:r>
              <a:rPr lang="en-US" b="1" dirty="0"/>
              <a:t>The Process of Community Development</a:t>
            </a:r>
            <a:endParaRPr lang="en-US" dirty="0"/>
          </a:p>
        </p:txBody>
      </p:sp>
      <p:grpSp>
        <p:nvGrpSpPr>
          <p:cNvPr id="5" name="Group 4"/>
          <p:cNvGrpSpPr>
            <a:grpSpLocks/>
          </p:cNvGrpSpPr>
          <p:nvPr/>
        </p:nvGrpSpPr>
        <p:grpSpPr bwMode="auto">
          <a:xfrm>
            <a:off x="0" y="3200400"/>
            <a:ext cx="3352800" cy="990600"/>
            <a:chOff x="864" y="1728"/>
            <a:chExt cx="2256" cy="624"/>
          </a:xfrm>
        </p:grpSpPr>
        <p:sp>
          <p:nvSpPr>
            <p:cNvPr id="6" name="AutoShape 5"/>
            <p:cNvSpPr>
              <a:spLocks noChangeArrowheads="1"/>
            </p:cNvSpPr>
            <p:nvPr/>
          </p:nvSpPr>
          <p:spPr bwMode="auto">
            <a:xfrm>
              <a:off x="864" y="1728"/>
              <a:ext cx="2256" cy="624"/>
            </a:xfrm>
            <a:prstGeom prst="rightArrow">
              <a:avLst>
                <a:gd name="adj1" fmla="val 50000"/>
                <a:gd name="adj2" fmla="val 90385"/>
              </a:avLst>
            </a:prstGeom>
            <a:solidFill>
              <a:schemeClr val="accent2"/>
            </a:solidFill>
            <a:ln w="9525">
              <a:solidFill>
                <a:schemeClr val="tx1"/>
              </a:solidFill>
              <a:miter lim="800000"/>
              <a:headEnd/>
              <a:tailEnd/>
            </a:ln>
          </p:spPr>
          <p:txBody>
            <a:bodyPr wrap="none" anchor="ctr"/>
            <a:lstStyle/>
            <a:p>
              <a:endParaRPr lang="en-US"/>
            </a:p>
          </p:txBody>
        </p:sp>
        <p:sp>
          <p:nvSpPr>
            <p:cNvPr id="7" name="Text Box 6"/>
            <p:cNvSpPr txBox="1">
              <a:spLocks noChangeArrowheads="1"/>
            </p:cNvSpPr>
            <p:nvPr/>
          </p:nvSpPr>
          <p:spPr bwMode="auto">
            <a:xfrm>
              <a:off x="1736" y="1920"/>
              <a:ext cx="872" cy="212"/>
            </a:xfrm>
            <a:prstGeom prst="rect">
              <a:avLst/>
            </a:prstGeom>
            <a:solidFill>
              <a:schemeClr val="accent2"/>
            </a:solidFill>
            <a:ln w="9525">
              <a:noFill/>
              <a:miter lim="800000"/>
              <a:headEnd/>
              <a:tailEnd/>
            </a:ln>
          </p:spPr>
          <p:txBody>
            <a:bodyPr>
              <a:spAutoFit/>
            </a:bodyPr>
            <a:lstStyle/>
            <a:p>
              <a:pPr>
                <a:spcBef>
                  <a:spcPct val="50000"/>
                </a:spcBef>
              </a:pPr>
              <a:r>
                <a:rPr lang="en-US" sz="1600" dirty="0">
                  <a:solidFill>
                    <a:schemeClr val="bg1"/>
                  </a:solidFill>
                </a:rPr>
                <a:t>PROCESS</a:t>
              </a:r>
            </a:p>
          </p:txBody>
        </p:sp>
      </p:grpSp>
      <p:sp>
        <p:nvSpPr>
          <p:cNvPr id="8" name="Text Box 9"/>
          <p:cNvSpPr txBox="1">
            <a:spLocks noChangeArrowheads="1"/>
          </p:cNvSpPr>
          <p:nvPr/>
        </p:nvSpPr>
        <p:spPr bwMode="auto">
          <a:xfrm>
            <a:off x="228600" y="4133850"/>
            <a:ext cx="2209800" cy="1600438"/>
          </a:xfrm>
          <a:prstGeom prst="rect">
            <a:avLst/>
          </a:prstGeom>
          <a:noFill/>
          <a:ln w="9525">
            <a:noFill/>
            <a:miter lim="800000"/>
            <a:headEnd/>
            <a:tailEnd/>
          </a:ln>
        </p:spPr>
        <p:txBody>
          <a:bodyPr>
            <a:spAutoFit/>
          </a:bodyPr>
          <a:lstStyle/>
          <a:p>
            <a:pPr algn="r">
              <a:spcBef>
                <a:spcPct val="50000"/>
              </a:spcBef>
            </a:pPr>
            <a:r>
              <a:rPr lang="en-US" sz="1400" dirty="0">
                <a:solidFill>
                  <a:srgbClr val="000000"/>
                </a:solidFill>
              </a:rPr>
              <a:t>The CD process provides the basic framework within which the community should work, altering details  based upon its issues and resources. </a:t>
            </a:r>
          </a:p>
        </p:txBody>
      </p:sp>
      <p:sp>
        <p:nvSpPr>
          <p:cNvPr id="10" name="Text Box 8"/>
          <p:cNvSpPr txBox="1">
            <a:spLocks noChangeArrowheads="1"/>
          </p:cNvSpPr>
          <p:nvPr/>
        </p:nvSpPr>
        <p:spPr bwMode="auto">
          <a:xfrm>
            <a:off x="3352800" y="2057400"/>
            <a:ext cx="5562600" cy="4616648"/>
          </a:xfrm>
          <a:prstGeom prst="rect">
            <a:avLst/>
          </a:prstGeom>
          <a:noFill/>
          <a:ln w="9525">
            <a:noFill/>
            <a:miter lim="800000"/>
            <a:headEnd/>
            <a:tailEnd/>
          </a:ln>
        </p:spPr>
        <p:txBody>
          <a:bodyPr wrap="square">
            <a:spAutoFit/>
          </a:bodyPr>
          <a:lstStyle/>
          <a:p>
            <a:pPr marL="514350" indent="-514350">
              <a:spcBef>
                <a:spcPct val="50000"/>
              </a:spcBef>
              <a:buFont typeface="+mj-lt"/>
              <a:buAutoNum type="arabicPeriod"/>
            </a:pPr>
            <a:r>
              <a:rPr lang="en-US" sz="2800" i="1" dirty="0">
                <a:solidFill>
                  <a:srgbClr val="000000"/>
                </a:solidFill>
              </a:rPr>
              <a:t>Establish an organizing group</a:t>
            </a:r>
          </a:p>
          <a:p>
            <a:pPr marL="514350" indent="-514350">
              <a:spcBef>
                <a:spcPct val="50000"/>
              </a:spcBef>
              <a:buFont typeface="+mj-lt"/>
              <a:buAutoNum type="arabicPeriod"/>
            </a:pPr>
            <a:r>
              <a:rPr lang="en-US" sz="2800" i="1" dirty="0">
                <a:solidFill>
                  <a:srgbClr val="000000"/>
                </a:solidFill>
              </a:rPr>
              <a:t>Create a vision statement </a:t>
            </a:r>
            <a:endParaRPr lang="en-US" sz="2800" i="1" dirty="0">
              <a:solidFill>
                <a:srgbClr val="000000"/>
              </a:solidFill>
              <a:latin typeface="Arial" charset="0"/>
              <a:cs typeface="Arial" charset="0"/>
            </a:endParaRPr>
          </a:p>
          <a:p>
            <a:pPr marL="514350" indent="-514350">
              <a:buFont typeface="+mj-lt"/>
              <a:buAutoNum type="arabicPeriod"/>
            </a:pPr>
            <a:r>
              <a:rPr lang="en-US" sz="2800" i="1" dirty="0">
                <a:solidFill>
                  <a:srgbClr val="000000"/>
                </a:solidFill>
              </a:rPr>
              <a:t>Identify community stakeholders</a:t>
            </a:r>
          </a:p>
          <a:p>
            <a:pPr marL="514350" indent="-514350">
              <a:buFont typeface="+mj-lt"/>
              <a:buAutoNum type="arabicPeriod"/>
            </a:pPr>
            <a:r>
              <a:rPr lang="en-US" sz="2800" i="1" dirty="0">
                <a:solidFill>
                  <a:srgbClr val="000000"/>
                </a:solidFill>
              </a:rPr>
              <a:t>Collect and analyze information</a:t>
            </a:r>
          </a:p>
          <a:p>
            <a:pPr marL="514350" indent="-514350">
              <a:buFont typeface="+mj-lt"/>
              <a:buAutoNum type="arabicPeriod"/>
            </a:pPr>
            <a:r>
              <a:rPr lang="en-US" sz="2800" i="1" dirty="0">
                <a:solidFill>
                  <a:srgbClr val="000000"/>
                </a:solidFill>
              </a:rPr>
              <a:t>Develop an effective          communications process</a:t>
            </a:r>
          </a:p>
          <a:p>
            <a:pPr marL="514350" indent="-514350">
              <a:buFont typeface="+mj-lt"/>
              <a:buAutoNum type="arabicPeriod"/>
            </a:pPr>
            <a:r>
              <a:rPr lang="en-US" sz="2800" i="1" dirty="0">
                <a:solidFill>
                  <a:srgbClr val="000000"/>
                </a:solidFill>
              </a:rPr>
              <a:t>Expand the community organization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1419225"/>
          </a:xfrm>
        </p:spPr>
        <p:txBody>
          <a:bodyPr/>
          <a:lstStyle/>
          <a:p>
            <a:pPr algn="ctr"/>
            <a:r>
              <a:rPr lang="en-US" b="1" dirty="0"/>
              <a:t>The Process of Community Development</a:t>
            </a:r>
            <a:endParaRPr lang="en-US" dirty="0"/>
          </a:p>
        </p:txBody>
      </p:sp>
      <p:grpSp>
        <p:nvGrpSpPr>
          <p:cNvPr id="3" name="Group 4"/>
          <p:cNvGrpSpPr>
            <a:grpSpLocks/>
          </p:cNvGrpSpPr>
          <p:nvPr/>
        </p:nvGrpSpPr>
        <p:grpSpPr bwMode="auto">
          <a:xfrm>
            <a:off x="0" y="3200400"/>
            <a:ext cx="3352800" cy="990600"/>
            <a:chOff x="864" y="1728"/>
            <a:chExt cx="2256" cy="624"/>
          </a:xfrm>
        </p:grpSpPr>
        <p:sp>
          <p:nvSpPr>
            <p:cNvPr id="6" name="AutoShape 5"/>
            <p:cNvSpPr>
              <a:spLocks noChangeArrowheads="1"/>
            </p:cNvSpPr>
            <p:nvPr/>
          </p:nvSpPr>
          <p:spPr bwMode="auto">
            <a:xfrm>
              <a:off x="864" y="1728"/>
              <a:ext cx="2256" cy="624"/>
            </a:xfrm>
            <a:prstGeom prst="rightArrow">
              <a:avLst>
                <a:gd name="adj1" fmla="val 50000"/>
                <a:gd name="adj2" fmla="val 90385"/>
              </a:avLst>
            </a:prstGeom>
            <a:solidFill>
              <a:schemeClr val="accent2"/>
            </a:solidFill>
            <a:ln w="9525">
              <a:solidFill>
                <a:schemeClr val="tx1"/>
              </a:solidFill>
              <a:miter lim="800000"/>
              <a:headEnd/>
              <a:tailEnd/>
            </a:ln>
          </p:spPr>
          <p:txBody>
            <a:bodyPr wrap="none" anchor="ctr"/>
            <a:lstStyle/>
            <a:p>
              <a:endParaRPr lang="en-US"/>
            </a:p>
          </p:txBody>
        </p:sp>
        <p:sp>
          <p:nvSpPr>
            <p:cNvPr id="7" name="Text Box 6"/>
            <p:cNvSpPr txBox="1">
              <a:spLocks noChangeArrowheads="1"/>
            </p:cNvSpPr>
            <p:nvPr/>
          </p:nvSpPr>
          <p:spPr bwMode="auto">
            <a:xfrm>
              <a:off x="1736" y="1920"/>
              <a:ext cx="872" cy="212"/>
            </a:xfrm>
            <a:prstGeom prst="rect">
              <a:avLst/>
            </a:prstGeom>
            <a:solidFill>
              <a:schemeClr val="accent2"/>
            </a:solidFill>
            <a:ln w="9525">
              <a:noFill/>
              <a:miter lim="800000"/>
              <a:headEnd/>
              <a:tailEnd/>
            </a:ln>
          </p:spPr>
          <p:txBody>
            <a:bodyPr>
              <a:spAutoFit/>
            </a:bodyPr>
            <a:lstStyle/>
            <a:p>
              <a:pPr>
                <a:spcBef>
                  <a:spcPct val="50000"/>
                </a:spcBef>
              </a:pPr>
              <a:r>
                <a:rPr lang="en-US" sz="1600" dirty="0">
                  <a:solidFill>
                    <a:schemeClr val="bg1"/>
                  </a:solidFill>
                </a:rPr>
                <a:t>PROCESS</a:t>
              </a:r>
            </a:p>
          </p:txBody>
        </p:sp>
      </p:grpSp>
      <p:sp>
        <p:nvSpPr>
          <p:cNvPr id="8" name="Text Box 9"/>
          <p:cNvSpPr txBox="1">
            <a:spLocks noChangeArrowheads="1"/>
          </p:cNvSpPr>
          <p:nvPr/>
        </p:nvSpPr>
        <p:spPr bwMode="auto">
          <a:xfrm>
            <a:off x="228600" y="4133850"/>
            <a:ext cx="2209800" cy="1600438"/>
          </a:xfrm>
          <a:prstGeom prst="rect">
            <a:avLst/>
          </a:prstGeom>
          <a:noFill/>
          <a:ln w="9525">
            <a:noFill/>
            <a:miter lim="800000"/>
            <a:headEnd/>
            <a:tailEnd/>
          </a:ln>
        </p:spPr>
        <p:txBody>
          <a:bodyPr>
            <a:spAutoFit/>
          </a:bodyPr>
          <a:lstStyle/>
          <a:p>
            <a:pPr algn="r">
              <a:spcBef>
                <a:spcPct val="50000"/>
              </a:spcBef>
            </a:pPr>
            <a:r>
              <a:rPr lang="en-US" sz="1400" dirty="0">
                <a:solidFill>
                  <a:srgbClr val="000000"/>
                </a:solidFill>
              </a:rPr>
              <a:t>The CD process provides the basic framework within which the community should work, altering details  based upon its issues and resources</a:t>
            </a:r>
            <a:r>
              <a:rPr lang="en-US" sz="1400" dirty="0"/>
              <a:t>. </a:t>
            </a:r>
          </a:p>
        </p:txBody>
      </p:sp>
      <p:sp>
        <p:nvSpPr>
          <p:cNvPr id="9" name="Text Box 8"/>
          <p:cNvSpPr txBox="1">
            <a:spLocks noChangeArrowheads="1"/>
          </p:cNvSpPr>
          <p:nvPr/>
        </p:nvSpPr>
        <p:spPr bwMode="auto">
          <a:xfrm>
            <a:off x="3352800" y="2057400"/>
            <a:ext cx="5562600" cy="4247317"/>
          </a:xfrm>
          <a:prstGeom prst="rect">
            <a:avLst/>
          </a:prstGeom>
          <a:noFill/>
          <a:ln w="9525">
            <a:noFill/>
            <a:miter lim="800000"/>
            <a:headEnd/>
            <a:tailEnd/>
          </a:ln>
        </p:spPr>
        <p:txBody>
          <a:bodyPr wrap="square">
            <a:spAutoFit/>
          </a:bodyPr>
          <a:lstStyle/>
          <a:p>
            <a:pPr>
              <a:buFont typeface="Arial" pitchFamily="34" charset="0"/>
              <a:buChar char="•"/>
            </a:pPr>
            <a:r>
              <a:rPr lang="en-US" sz="2700" i="1" dirty="0">
                <a:solidFill>
                  <a:srgbClr val="000000"/>
                </a:solidFill>
              </a:rPr>
              <a:t>Create a comprehensive strategic plan</a:t>
            </a:r>
          </a:p>
          <a:p>
            <a:pPr>
              <a:buFont typeface="Arial" pitchFamily="34" charset="0"/>
              <a:buChar char="•"/>
            </a:pPr>
            <a:r>
              <a:rPr lang="en-US" sz="2700" i="1" dirty="0">
                <a:solidFill>
                  <a:srgbClr val="000000"/>
                </a:solidFill>
              </a:rPr>
              <a:t>Identify the leadership and establish a plan</a:t>
            </a:r>
          </a:p>
          <a:p>
            <a:pPr>
              <a:buFont typeface="Arial" pitchFamily="34" charset="0"/>
              <a:buChar char="•"/>
            </a:pPr>
            <a:r>
              <a:rPr lang="en-US" sz="2700" i="1" dirty="0">
                <a:solidFill>
                  <a:srgbClr val="000000"/>
                </a:solidFill>
              </a:rPr>
              <a:t>Implement the plan</a:t>
            </a:r>
          </a:p>
          <a:p>
            <a:pPr>
              <a:buFont typeface="Arial" pitchFamily="34" charset="0"/>
              <a:buChar char="•"/>
            </a:pPr>
            <a:r>
              <a:rPr lang="en-US" sz="2700" i="1" dirty="0">
                <a:solidFill>
                  <a:srgbClr val="000000"/>
                </a:solidFill>
              </a:rPr>
              <a:t>Review and evaluate the planning outcomes</a:t>
            </a:r>
          </a:p>
          <a:p>
            <a:pPr>
              <a:buFont typeface="Arial" pitchFamily="34" charset="0"/>
              <a:buChar char="•"/>
            </a:pPr>
            <a:r>
              <a:rPr lang="en-US" sz="2700" i="1" dirty="0">
                <a:solidFill>
                  <a:srgbClr val="000000"/>
                </a:solidFill>
              </a:rPr>
              <a:t>Celebrate the successes</a:t>
            </a:r>
          </a:p>
          <a:p>
            <a:pPr>
              <a:buFont typeface="Arial" pitchFamily="34" charset="0"/>
              <a:buChar char="•"/>
            </a:pPr>
            <a:r>
              <a:rPr lang="en-US" sz="2700" i="1" dirty="0">
                <a:solidFill>
                  <a:srgbClr val="000000"/>
                </a:solidFill>
              </a:rPr>
              <a:t>Create new goals and objectives as needed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315200" cy="1371600"/>
          </a:xfrm>
        </p:spPr>
        <p:txBody>
          <a:bodyPr>
            <a:normAutofit/>
          </a:bodyPr>
          <a:lstStyle/>
          <a:p>
            <a:r>
              <a:rPr lang="en-US" b="1" dirty="0"/>
              <a:t>Challenges of the Community Development Process</a:t>
            </a:r>
          </a:p>
        </p:txBody>
      </p:sp>
      <p:sp>
        <p:nvSpPr>
          <p:cNvPr id="3" name="Content Placeholder 2"/>
          <p:cNvSpPr>
            <a:spLocks noGrp="1"/>
          </p:cNvSpPr>
          <p:nvPr>
            <p:ph idx="1"/>
          </p:nvPr>
        </p:nvSpPr>
        <p:spPr>
          <a:xfrm>
            <a:off x="609600" y="2057400"/>
            <a:ext cx="4267200" cy="3809999"/>
          </a:xfrm>
        </p:spPr>
        <p:txBody>
          <a:bodyPr>
            <a:normAutofit/>
          </a:bodyPr>
          <a:lstStyle/>
          <a:p>
            <a:r>
              <a:rPr lang="en-US" sz="3600" b="1" dirty="0">
                <a:solidFill>
                  <a:srgbClr val="000000"/>
                </a:solidFill>
              </a:rPr>
              <a:t>Difficult</a:t>
            </a:r>
          </a:p>
          <a:p>
            <a:pPr>
              <a:buNone/>
            </a:pPr>
            <a:endParaRPr lang="en-US" sz="3600" b="1" dirty="0">
              <a:solidFill>
                <a:srgbClr val="000000"/>
              </a:solidFill>
            </a:endParaRPr>
          </a:p>
          <a:p>
            <a:r>
              <a:rPr lang="en-US" sz="3600" b="1" dirty="0">
                <a:solidFill>
                  <a:srgbClr val="000000"/>
                </a:solidFill>
              </a:rPr>
              <a:t>Time Consuming</a:t>
            </a:r>
          </a:p>
          <a:p>
            <a:pPr>
              <a:buNone/>
            </a:pPr>
            <a:endParaRPr lang="en-US" sz="3600" b="1" dirty="0">
              <a:solidFill>
                <a:srgbClr val="000000"/>
              </a:solidFill>
            </a:endParaRPr>
          </a:p>
          <a:p>
            <a:r>
              <a:rPr lang="en-US" sz="3600" b="1" dirty="0">
                <a:solidFill>
                  <a:srgbClr val="000000"/>
                </a:solidFill>
              </a:rPr>
              <a:t>Costly</a:t>
            </a:r>
          </a:p>
        </p:txBody>
      </p:sp>
      <p:pic>
        <p:nvPicPr>
          <p:cNvPr id="3074" name="Picture 2" descr="C:\Documents and Settings\Omer\My Documents\Pictures\cp.jpg"/>
          <p:cNvPicPr>
            <a:picLocks noChangeAspect="1" noChangeArrowheads="1"/>
          </p:cNvPicPr>
          <p:nvPr/>
        </p:nvPicPr>
        <p:blipFill>
          <a:blip r:embed="rId3"/>
          <a:srcRect/>
          <a:stretch>
            <a:fillRect/>
          </a:stretch>
        </p:blipFill>
        <p:spPr bwMode="auto">
          <a:xfrm>
            <a:off x="4951911" y="1828800"/>
            <a:ext cx="3647149" cy="3657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581025"/>
          </a:xfrm>
        </p:spPr>
        <p:txBody>
          <a:bodyPr/>
          <a:lstStyle/>
          <a:p>
            <a:pPr algn="ctr"/>
            <a:r>
              <a:rPr lang="en-US" dirty="0"/>
              <a:t>Why Theories</a:t>
            </a:r>
          </a:p>
        </p:txBody>
      </p:sp>
      <p:sp>
        <p:nvSpPr>
          <p:cNvPr id="3" name="Content Placeholder 2"/>
          <p:cNvSpPr>
            <a:spLocks noGrp="1"/>
          </p:cNvSpPr>
          <p:nvPr>
            <p:ph idx="1"/>
          </p:nvPr>
        </p:nvSpPr>
        <p:spPr>
          <a:xfrm>
            <a:off x="1295400" y="1143000"/>
            <a:ext cx="7543800" cy="5410200"/>
          </a:xfrm>
        </p:spPr>
        <p:txBody>
          <a:bodyPr/>
          <a:lstStyle/>
          <a:p>
            <a:r>
              <a:rPr lang="en-US" sz="2000" dirty="0">
                <a:solidFill>
                  <a:srgbClr val="000000"/>
                </a:solidFill>
              </a:rPr>
              <a:t>Theories are explanation that can provide help in understanding peoples behavior and framework form which community developers develop communities by increasing solidarity and agency.</a:t>
            </a:r>
          </a:p>
          <a:p>
            <a:r>
              <a:rPr lang="en-US" sz="2000" dirty="0">
                <a:solidFill>
                  <a:srgbClr val="000000"/>
                </a:solidFill>
              </a:rPr>
              <a:t>Seven theories are offered as a theoretical core for those who approach community development from at least seven contextual perspectives: </a:t>
            </a:r>
          </a:p>
          <a:p>
            <a:pPr marL="914400" lvl="1" indent="-514350">
              <a:buFont typeface="+mj-lt"/>
              <a:buAutoNum type="arabicPeriod"/>
            </a:pPr>
            <a:r>
              <a:rPr lang="en-US" dirty="0">
                <a:solidFill>
                  <a:srgbClr val="000000"/>
                </a:solidFill>
              </a:rPr>
              <a:t>Relationship</a:t>
            </a:r>
          </a:p>
          <a:p>
            <a:pPr marL="914400" lvl="1" indent="-514350">
              <a:buFont typeface="+mj-lt"/>
              <a:buAutoNum type="arabicPeriod"/>
            </a:pPr>
            <a:r>
              <a:rPr lang="en-US" dirty="0">
                <a:solidFill>
                  <a:srgbClr val="000000"/>
                </a:solidFill>
              </a:rPr>
              <a:t>Structure</a:t>
            </a:r>
          </a:p>
          <a:p>
            <a:pPr marL="914400" lvl="1" indent="-514350">
              <a:buFont typeface="+mj-lt"/>
              <a:buAutoNum type="arabicPeriod"/>
            </a:pPr>
            <a:r>
              <a:rPr lang="en-US" dirty="0">
                <a:solidFill>
                  <a:srgbClr val="000000"/>
                </a:solidFill>
              </a:rPr>
              <a:t>Power</a:t>
            </a:r>
          </a:p>
          <a:p>
            <a:pPr marL="914400" lvl="1" indent="-514350">
              <a:buFont typeface="+mj-lt"/>
              <a:buAutoNum type="arabicPeriod"/>
            </a:pPr>
            <a:r>
              <a:rPr lang="en-US" dirty="0">
                <a:solidFill>
                  <a:srgbClr val="000000"/>
                </a:solidFill>
              </a:rPr>
              <a:t>Shared meaning</a:t>
            </a:r>
          </a:p>
          <a:p>
            <a:pPr marL="914400" lvl="1" indent="-514350">
              <a:buFont typeface="+mj-lt"/>
              <a:buAutoNum type="arabicPeriod"/>
            </a:pPr>
            <a:r>
              <a:rPr lang="en-US" dirty="0">
                <a:solidFill>
                  <a:srgbClr val="000000"/>
                </a:solidFill>
              </a:rPr>
              <a:t>Communication for change</a:t>
            </a:r>
          </a:p>
          <a:p>
            <a:pPr marL="914400" lvl="1" indent="-514350">
              <a:buFont typeface="+mj-lt"/>
              <a:buAutoNum type="arabicPeriod"/>
            </a:pPr>
            <a:r>
              <a:rPr lang="en-US" dirty="0">
                <a:solidFill>
                  <a:srgbClr val="000000"/>
                </a:solidFill>
              </a:rPr>
              <a:t>Motivation for decision making and</a:t>
            </a:r>
          </a:p>
          <a:p>
            <a:pPr marL="914400" lvl="1" indent="-514350">
              <a:buFont typeface="+mj-lt"/>
              <a:buAutoNum type="arabicPeriod"/>
            </a:pPr>
            <a:r>
              <a:rPr lang="en-US" dirty="0">
                <a:solidFill>
                  <a:srgbClr val="000000"/>
                </a:solidFill>
              </a:rPr>
              <a:t>Integration of the paradoxes that pervade the field</a:t>
            </a:r>
            <a:r>
              <a:rPr lang="en-US" dirty="0"/>
              <a:t>.</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1" y="700087"/>
            <a:ext cx="9144000" cy="581025"/>
          </a:xfrm>
          <a:ln w="76200">
            <a:solidFill>
              <a:srgbClr val="000000"/>
            </a:solidFill>
          </a:ln>
        </p:spPr>
        <p:txBody>
          <a:bodyPr/>
          <a:lstStyle/>
          <a:p>
            <a:pPr algn="ctr"/>
            <a:r>
              <a:rPr lang="en-US" dirty="0"/>
              <a:t>Concern &amp; Related Theories</a:t>
            </a:r>
          </a:p>
        </p:txBody>
      </p:sp>
      <p:pic>
        <p:nvPicPr>
          <p:cNvPr id="7" name="Picture 6"/>
          <p:cNvPicPr/>
          <p:nvPr/>
        </p:nvPicPr>
        <p:blipFill>
          <a:blip r:embed="rId2"/>
          <a:srcRect l="18910" t="32692" r="26282" b="45299"/>
          <a:stretch>
            <a:fillRect/>
          </a:stretch>
        </p:blipFill>
        <p:spPr bwMode="auto">
          <a:xfrm>
            <a:off x="533400" y="2209800"/>
            <a:ext cx="8153400" cy="36576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371600"/>
          </a:xfrm>
        </p:spPr>
        <p:txBody>
          <a:bodyPr>
            <a:normAutofit/>
          </a:bodyPr>
          <a:lstStyle/>
          <a:p>
            <a:pPr algn="ctr"/>
            <a:r>
              <a:rPr lang="en-US" b="1" dirty="0"/>
              <a:t>1. Concerns about Relationships: Social</a:t>
            </a:r>
            <a:br>
              <a:rPr lang="en-US" b="1" dirty="0"/>
            </a:br>
            <a:r>
              <a:rPr lang="en-US" b="1" dirty="0"/>
              <a:t>Capital Theory</a:t>
            </a:r>
            <a:endParaRPr lang="en-US" dirty="0"/>
          </a:p>
        </p:txBody>
      </p:sp>
      <p:sp>
        <p:nvSpPr>
          <p:cNvPr id="3" name="Content Placeholder 2"/>
          <p:cNvSpPr>
            <a:spLocks noGrp="1"/>
          </p:cNvSpPr>
          <p:nvPr>
            <p:ph idx="1"/>
          </p:nvPr>
        </p:nvSpPr>
        <p:spPr>
          <a:xfrm>
            <a:off x="838200" y="2286000"/>
            <a:ext cx="8001000" cy="4144963"/>
          </a:xfrm>
        </p:spPr>
        <p:txBody>
          <a:bodyPr/>
          <a:lstStyle/>
          <a:p>
            <a:pPr algn="just"/>
            <a:r>
              <a:rPr lang="en-US" dirty="0">
                <a:solidFill>
                  <a:srgbClr val="000000"/>
                </a:solidFill>
              </a:rPr>
              <a:t>Social relationships are essential for solidarity building and successful community initiatives.</a:t>
            </a:r>
          </a:p>
          <a:p>
            <a:pPr algn="just"/>
            <a:endParaRPr lang="en-US" sz="2000" i="1" dirty="0">
              <a:solidFill>
                <a:srgbClr val="000000"/>
              </a:solidFill>
            </a:endParaRPr>
          </a:p>
          <a:p>
            <a:pPr algn="just"/>
            <a:r>
              <a:rPr lang="en-US" sz="2000" i="1" dirty="0">
                <a:solidFill>
                  <a:srgbClr val="000000"/>
                </a:solidFill>
              </a:rPr>
              <a:t>Social capital </a:t>
            </a:r>
            <a:r>
              <a:rPr lang="en-US" sz="2000" dirty="0">
                <a:solidFill>
                  <a:srgbClr val="000000"/>
                </a:solidFill>
              </a:rPr>
              <a:t>is that set of resources intrinsic to social relations and includes trust, norms, and networks (Life can be richer if there is trust among neighbors and others in the public and private sectors. It is much broader than the concept of “I’ll scratch your back if you’ll scratch mine.”)</a:t>
            </a:r>
          </a:p>
          <a:p>
            <a:endParaRPr lang="en-US" sz="1900" dirty="0">
              <a:solidFill>
                <a:srgbClr val="000000"/>
              </a:solidFill>
            </a:endParaRPr>
          </a:p>
          <a:p>
            <a:pPr algn="ctr">
              <a:buNone/>
            </a:pPr>
            <a:endParaRPr lang="en-US" sz="1900" dirty="0">
              <a:solidFill>
                <a:srgbClr val="000000"/>
              </a:solidFill>
            </a:endParaRPr>
          </a:p>
          <a:p>
            <a:endParaRPr lang="en-US" sz="19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524001"/>
          </a:xfrm>
        </p:spPr>
        <p:txBody>
          <a:bodyPr>
            <a:noAutofit/>
          </a:bodyPr>
          <a:lstStyle/>
          <a:p>
            <a:pPr algn="ctr"/>
            <a:r>
              <a:rPr lang="en-US" sz="3600" b="1" i="1" dirty="0"/>
              <a:t>How Social Capital Theory serve as a Guide for CD Practice</a:t>
            </a:r>
          </a:p>
        </p:txBody>
      </p:sp>
      <p:sp>
        <p:nvSpPr>
          <p:cNvPr id="3" name="Content Placeholder 2"/>
          <p:cNvSpPr>
            <a:spLocks noGrp="1"/>
          </p:cNvSpPr>
          <p:nvPr>
            <p:ph idx="1"/>
          </p:nvPr>
        </p:nvSpPr>
        <p:spPr>
          <a:xfrm>
            <a:off x="1828800" y="2133600"/>
            <a:ext cx="7162800" cy="3429000"/>
          </a:xfrm>
        </p:spPr>
        <p:txBody>
          <a:bodyPr>
            <a:normAutofit/>
          </a:bodyPr>
          <a:lstStyle/>
          <a:p>
            <a:r>
              <a:rPr lang="en-US" dirty="0">
                <a:solidFill>
                  <a:srgbClr val="000000"/>
                </a:solidFill>
              </a:rPr>
              <a:t>Community Developers will have to create opportunities for people to get to know each other and build new levels of trust through shared interests </a:t>
            </a:r>
          </a:p>
          <a:p>
            <a:r>
              <a:rPr lang="en-US" dirty="0">
                <a:solidFill>
                  <a:srgbClr val="000000"/>
                </a:solidFill>
              </a:rPr>
              <a:t>In other words, communities may have strong bonding social capital but really need “bridging social capital” if they are going to prosper and increase their quality of life.</a:t>
            </a:r>
          </a:p>
          <a:p>
            <a:pPr>
              <a:buNone/>
            </a:pPr>
            <a:endParaRPr lang="en-US" dirty="0"/>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9144000" cy="1524000"/>
          </a:xfrm>
        </p:spPr>
        <p:txBody>
          <a:bodyPr>
            <a:normAutofit fontScale="90000"/>
          </a:bodyPr>
          <a:lstStyle/>
          <a:p>
            <a:pPr algn="ctr"/>
            <a:r>
              <a:rPr lang="en-US" sz="3600" b="1" dirty="0"/>
              <a:t>2</a:t>
            </a:r>
            <a:r>
              <a:rPr lang="en-US" sz="4000" b="1" dirty="0"/>
              <a:t>. Concerns about</a:t>
            </a:r>
            <a:br>
              <a:rPr lang="en-US" sz="4000" b="1" dirty="0"/>
            </a:br>
            <a:r>
              <a:rPr lang="en-US" sz="4000" b="1" dirty="0"/>
              <a:t>Structure: Functionalism</a:t>
            </a:r>
            <a:br>
              <a:rPr lang="en-US" b="1" dirty="0"/>
            </a:br>
            <a:endParaRPr lang="en-US" dirty="0"/>
          </a:p>
        </p:txBody>
      </p:sp>
      <p:sp>
        <p:nvSpPr>
          <p:cNvPr id="3" name="Content Placeholder 2"/>
          <p:cNvSpPr>
            <a:spLocks noGrp="1"/>
          </p:cNvSpPr>
          <p:nvPr>
            <p:ph idx="1"/>
          </p:nvPr>
        </p:nvSpPr>
        <p:spPr>
          <a:xfrm>
            <a:off x="457200" y="2286000"/>
            <a:ext cx="8229600" cy="3840163"/>
          </a:xfrm>
        </p:spPr>
        <p:txBody>
          <a:bodyPr>
            <a:normAutofit/>
          </a:bodyPr>
          <a:lstStyle/>
          <a:p>
            <a:r>
              <a:rPr lang="en-US" sz="2800" dirty="0">
                <a:solidFill>
                  <a:srgbClr val="000000"/>
                </a:solidFill>
              </a:rPr>
              <a:t>The theoretical concept concerned with structure is known as </a:t>
            </a:r>
            <a:r>
              <a:rPr lang="en-US" sz="2800" i="1" dirty="0">
                <a:solidFill>
                  <a:srgbClr val="000000"/>
                </a:solidFill>
              </a:rPr>
              <a:t>structural functionalism. It is also called systems theory, equilibrium theory, or simply functionalism.</a:t>
            </a:r>
          </a:p>
          <a:p>
            <a:pPr algn="ctr">
              <a:buNone/>
            </a:pPr>
            <a:r>
              <a:rPr lang="en-US" sz="2800" dirty="0">
                <a:solidFill>
                  <a:srgbClr val="000000"/>
                </a:solidFill>
              </a:rPr>
              <a:t>    “According to this theoretical framework, societies contain certain interdependent structures, each of which performs certain functions for societal maintenance.”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524000"/>
          </a:xfrm>
        </p:spPr>
        <p:txBody>
          <a:bodyPr>
            <a:noAutofit/>
          </a:bodyPr>
          <a:lstStyle/>
          <a:p>
            <a:pPr algn="ctr"/>
            <a:r>
              <a:rPr lang="en-US" sz="3600" b="1" i="1" dirty="0"/>
              <a:t>How Structural Functionalism Guide CD Practice</a:t>
            </a:r>
          </a:p>
        </p:txBody>
      </p:sp>
      <p:sp>
        <p:nvSpPr>
          <p:cNvPr id="3" name="Content Placeholder 2"/>
          <p:cNvSpPr>
            <a:spLocks noGrp="1"/>
          </p:cNvSpPr>
          <p:nvPr>
            <p:ph idx="1"/>
          </p:nvPr>
        </p:nvSpPr>
        <p:spPr>
          <a:xfrm>
            <a:off x="838200" y="2332037"/>
            <a:ext cx="8077200" cy="3763963"/>
          </a:xfrm>
        </p:spPr>
        <p:txBody>
          <a:bodyPr>
            <a:normAutofit/>
          </a:bodyPr>
          <a:lstStyle/>
          <a:p>
            <a:r>
              <a:rPr lang="en-US" sz="2000" dirty="0">
                <a:solidFill>
                  <a:srgbClr val="000000"/>
                </a:solidFill>
              </a:rPr>
              <a:t>A functionalist-oriented practitioner is more likely to notice dysfunctions in organizations. If existing organizations are not meeting local needs in this area, the functionalist would build community capacity by transforming an existing organization to meet the same concerns. </a:t>
            </a:r>
          </a:p>
          <a:p>
            <a:pPr marL="0" indent="0">
              <a:buNone/>
            </a:pPr>
            <a:endParaRPr lang="en-US" sz="2000" dirty="0">
              <a:solidFill>
                <a:srgbClr val="000000"/>
              </a:solidFill>
            </a:endParaRPr>
          </a:p>
          <a:p>
            <a:r>
              <a:rPr lang="en-US" sz="2000" dirty="0">
                <a:solidFill>
                  <a:srgbClr val="000000"/>
                </a:solidFill>
              </a:rPr>
              <a:t>A functionalist would also want to build links with broader social systems, such as external organizations, that could help the community’s micro-entrepreneurs to flourish. In essence, a functionalist would see structures as important components of capacity building</a:t>
            </a:r>
            <a:r>
              <a:rPr lang="en-US" sz="2000" dirty="0"/>
              <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noAutofit/>
          </a:bodyPr>
          <a:lstStyle/>
          <a:p>
            <a:r>
              <a:rPr lang="en-US" sz="3200" b="1" dirty="0"/>
              <a:t>3. Concerns about Power: Conflict Theory</a:t>
            </a:r>
            <a:endParaRPr lang="en-US" sz="3200" dirty="0"/>
          </a:p>
        </p:txBody>
      </p:sp>
      <p:sp>
        <p:nvSpPr>
          <p:cNvPr id="3" name="Content Placeholder 2"/>
          <p:cNvSpPr>
            <a:spLocks noGrp="1"/>
          </p:cNvSpPr>
          <p:nvPr>
            <p:ph idx="1"/>
          </p:nvPr>
        </p:nvSpPr>
        <p:spPr>
          <a:xfrm>
            <a:off x="990600" y="1676400"/>
            <a:ext cx="7696200" cy="3581400"/>
          </a:xfrm>
        </p:spPr>
        <p:txBody>
          <a:bodyPr>
            <a:normAutofit fontScale="92500" lnSpcReduction="10000"/>
          </a:bodyPr>
          <a:lstStyle/>
          <a:p>
            <a:pPr marL="0" indent="0">
              <a:buNone/>
            </a:pPr>
            <a:r>
              <a:rPr lang="en-US" dirty="0">
                <a:solidFill>
                  <a:srgbClr val="000000"/>
                </a:solidFill>
              </a:rPr>
              <a:t>Conflict theory suggests that:</a:t>
            </a:r>
          </a:p>
          <a:p>
            <a:pPr marL="0" indent="0">
              <a:buNone/>
            </a:pPr>
            <a:endParaRPr lang="en-US" dirty="0">
              <a:solidFill>
                <a:srgbClr val="000000"/>
              </a:solidFill>
            </a:endParaRPr>
          </a:p>
          <a:p>
            <a:pPr marL="457200" indent="-457200">
              <a:buAutoNum type="arabicPeriod"/>
            </a:pPr>
            <a:r>
              <a:rPr lang="en-US" dirty="0">
                <a:solidFill>
                  <a:srgbClr val="000000"/>
                </a:solidFill>
              </a:rPr>
              <a:t>Conflict is an integral part of social life. </a:t>
            </a:r>
          </a:p>
          <a:p>
            <a:pPr marL="457200" indent="-457200">
              <a:buAutoNum type="arabicPeriod"/>
            </a:pPr>
            <a:r>
              <a:rPr lang="en-US" dirty="0">
                <a:solidFill>
                  <a:srgbClr val="000000"/>
                </a:solidFill>
              </a:rPr>
              <a:t>There are conflicts between economic classes, ethnic groups, young and old, male and female, or among races. </a:t>
            </a:r>
          </a:p>
          <a:p>
            <a:pPr marL="457200" indent="-457200">
              <a:buAutoNum type="arabicPeriod"/>
            </a:pPr>
            <a:r>
              <a:rPr lang="en-US" dirty="0">
                <a:solidFill>
                  <a:srgbClr val="000000"/>
                </a:solidFill>
              </a:rPr>
              <a:t>There are conflicts among developed “core” countries and regions and those that are less developed. </a:t>
            </a:r>
          </a:p>
          <a:p>
            <a:pPr marL="457200" indent="-457200">
              <a:buAutoNum type="arabicPeriod"/>
            </a:pPr>
            <a:r>
              <a:rPr lang="en-US" dirty="0">
                <a:solidFill>
                  <a:srgbClr val="000000"/>
                </a:solidFill>
              </a:rPr>
              <a:t>It is argued that these conflicts result because power, wealth, and prestige are not available to everyone.</a:t>
            </a:r>
          </a:p>
        </p:txBody>
      </p:sp>
    </p:spTree>
    <p:extLst>
      <p:ext uri="{BB962C8B-B14F-4D97-AF65-F5344CB8AC3E}">
        <p14:creationId xmlns:p14="http://schemas.microsoft.com/office/powerpoint/2010/main" val="1731832259"/>
      </p:ext>
    </p:extLst>
  </p:cSld>
  <p:clrMapOvr>
    <a:masterClrMapping/>
  </p:clrMapOvr>
</p:sld>
</file>

<file path=ppt/theme/theme1.xml><?xml version="1.0" encoding="utf-8"?>
<a:theme xmlns:a="http://schemas.openxmlformats.org/drawingml/2006/main" name="Theme1">
  <a:themeElements>
    <a:clrScheme name="">
      <a:dk1>
        <a:srgbClr val="183883"/>
      </a:dk1>
      <a:lt1>
        <a:srgbClr val="FFFFFF"/>
      </a:lt1>
      <a:dk2>
        <a:srgbClr val="183883"/>
      </a:dk2>
      <a:lt2>
        <a:srgbClr val="808080"/>
      </a:lt2>
      <a:accent1>
        <a:srgbClr val="D4E3F7"/>
      </a:accent1>
      <a:accent2>
        <a:srgbClr val="0067AF"/>
      </a:accent2>
      <a:accent3>
        <a:srgbClr val="FFFFFF"/>
      </a:accent3>
      <a:accent4>
        <a:srgbClr val="132E6F"/>
      </a:accent4>
      <a:accent5>
        <a:srgbClr val="E6EFFA"/>
      </a:accent5>
      <a:accent6>
        <a:srgbClr val="005D9E"/>
      </a:accent6>
      <a:hlink>
        <a:srgbClr val="365B91"/>
      </a:hlink>
      <a:folHlink>
        <a:srgbClr val="0099A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2"/>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fr-FR" sz="10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chemeClr val="bg2"/>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fr-FR" sz="1000" b="1" i="0" u="none" strike="noStrike" cap="none" normalizeH="0" baseline="0" smtClean="0">
            <a:ln>
              <a:noFill/>
            </a:ln>
            <a:solidFill>
              <a:schemeClr val="bg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183883"/>
        </a:dk1>
        <a:lt1>
          <a:srgbClr val="FFFFFF"/>
        </a:lt1>
        <a:dk2>
          <a:srgbClr val="000000"/>
        </a:dk2>
        <a:lt2>
          <a:srgbClr val="808080"/>
        </a:lt2>
        <a:accent1>
          <a:srgbClr val="BBE0E3"/>
        </a:accent1>
        <a:accent2>
          <a:srgbClr val="333399"/>
        </a:accent2>
        <a:accent3>
          <a:srgbClr val="FFFFFF"/>
        </a:accent3>
        <a:accent4>
          <a:srgbClr val="132E6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183883"/>
        </a:dk1>
        <a:lt1>
          <a:srgbClr val="FFFFFF"/>
        </a:lt1>
        <a:dk2>
          <a:srgbClr val="000000"/>
        </a:dk2>
        <a:lt2>
          <a:srgbClr val="808080"/>
        </a:lt2>
        <a:accent1>
          <a:srgbClr val="D4E3F7"/>
        </a:accent1>
        <a:accent2>
          <a:srgbClr val="333399"/>
        </a:accent2>
        <a:accent3>
          <a:srgbClr val="FFFFFF"/>
        </a:accent3>
        <a:accent4>
          <a:srgbClr val="132E6F"/>
        </a:accent4>
        <a:accent5>
          <a:srgbClr val="E6EF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183883"/>
        </a:dk1>
        <a:lt1>
          <a:srgbClr val="FFFFFF"/>
        </a:lt1>
        <a:dk2>
          <a:srgbClr val="183883"/>
        </a:dk2>
        <a:lt2>
          <a:srgbClr val="808080"/>
        </a:lt2>
        <a:accent1>
          <a:srgbClr val="D4E3F7"/>
        </a:accent1>
        <a:accent2>
          <a:srgbClr val="333399"/>
        </a:accent2>
        <a:accent3>
          <a:srgbClr val="FFFFFF"/>
        </a:accent3>
        <a:accent4>
          <a:srgbClr val="132E6F"/>
        </a:accent4>
        <a:accent5>
          <a:srgbClr val="E6EF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183883"/>
        </a:dk1>
        <a:lt1>
          <a:srgbClr val="FFFFFF"/>
        </a:lt1>
        <a:dk2>
          <a:srgbClr val="183883"/>
        </a:dk2>
        <a:lt2>
          <a:srgbClr val="808080"/>
        </a:lt2>
        <a:accent1>
          <a:srgbClr val="D4E3F7"/>
        </a:accent1>
        <a:accent2>
          <a:srgbClr val="0067AF"/>
        </a:accent2>
        <a:accent3>
          <a:srgbClr val="FFFFFF"/>
        </a:accent3>
        <a:accent4>
          <a:srgbClr val="132E6F"/>
        </a:accent4>
        <a:accent5>
          <a:srgbClr val="E6EFFA"/>
        </a:accent5>
        <a:accent6>
          <a:srgbClr val="005D9E"/>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1245</TotalTime>
  <Words>8082</Words>
  <Application>Microsoft Office PowerPoint</Application>
  <PresentationFormat>On-screen Show (4:3)</PresentationFormat>
  <Paragraphs>349</Paragraphs>
  <Slides>28</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Garamond</vt:lpstr>
      <vt:lpstr>Verdana</vt:lpstr>
      <vt:lpstr>Theme1</vt:lpstr>
      <vt:lpstr>PowerPoint Presentation</vt:lpstr>
      <vt:lpstr>Seven Theories for  Community Development</vt:lpstr>
      <vt:lpstr>Why Theories</vt:lpstr>
      <vt:lpstr>Concern &amp; Related Theories</vt:lpstr>
      <vt:lpstr>1. Concerns about Relationships: Social Capital Theory</vt:lpstr>
      <vt:lpstr>How Social Capital Theory serve as a Guide for CD Practice</vt:lpstr>
      <vt:lpstr>2. Concerns about Structure: Functionalism </vt:lpstr>
      <vt:lpstr>How Structural Functionalism Guide CD Practice</vt:lpstr>
      <vt:lpstr>3. Concerns about Power: Conflict Theory</vt:lpstr>
      <vt:lpstr>How can conflict theory serve as a guide for CD practice? </vt:lpstr>
      <vt:lpstr>4. Concerns about Shared Meaning: Symbolic Interactionism </vt:lpstr>
      <vt:lpstr>How can Symbolic Interactionism serve as a tool for CD practice?</vt:lpstr>
      <vt:lpstr>5. Communication for Change: Communicative Action Theory</vt:lpstr>
      <vt:lpstr>How can Communicative Action Theory guide CD practice? </vt:lpstr>
      <vt:lpstr>6. Motivation for Decision Making: Rational Choice Theory </vt:lpstr>
      <vt:lpstr>7. Integration of disparate concerns and paradigms: Giddens’s Structuration theory </vt:lpstr>
      <vt:lpstr>How can Giddens’s structuration theory guide CD practice? </vt:lpstr>
      <vt:lpstr>Basis of Community Development</vt:lpstr>
      <vt:lpstr>Basis of Community Development</vt:lpstr>
      <vt:lpstr>Basis of Community Development</vt:lpstr>
      <vt:lpstr>Process of Asset-Based Community Development</vt:lpstr>
      <vt:lpstr>Framework for Community Development</vt:lpstr>
      <vt:lpstr>Community Development Assumptions</vt:lpstr>
      <vt:lpstr>Community Development Values</vt:lpstr>
      <vt:lpstr>Community Development Principles</vt:lpstr>
      <vt:lpstr>The Process of Community Development</vt:lpstr>
      <vt:lpstr>The Process of Community Development</vt:lpstr>
      <vt:lpstr>Challenges of the Community Development Process</vt:lpstr>
    </vt:vector>
  </TitlesOfParts>
  <Company>Superior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Omer</dc:creator>
  <cp:lastModifiedBy>hina kaynat</cp:lastModifiedBy>
  <cp:revision>156</cp:revision>
  <cp:lastPrinted>2011-04-08T08:40:01Z</cp:lastPrinted>
  <dcterms:created xsi:type="dcterms:W3CDTF">2011-02-03T04:23:10Z</dcterms:created>
  <dcterms:modified xsi:type="dcterms:W3CDTF">2019-10-19T17:52:33Z</dcterms:modified>
</cp:coreProperties>
</file>